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Alfabetizar en Kaqchikel a través de audios</a:t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Brecken Keller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Universidad de Maryland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775" y="2614029"/>
            <a:ext cx="3941075" cy="226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325" y="1242626"/>
            <a:ext cx="7576052" cy="36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286025" y="278650"/>
            <a:ext cx="5596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Kaqchikel Wikipedia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775" y="1252975"/>
            <a:ext cx="5314701" cy="36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86025" y="278650"/>
            <a:ext cx="5596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Variación Dialectal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502175" y="1404900"/>
            <a:ext cx="19275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4322400" y="1137850"/>
            <a:ext cx="735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/</a:t>
            </a:r>
            <a:r>
              <a:rPr lang="en" sz="3600">
                <a:solidFill>
                  <a:srgbClr val="FFFFFF"/>
                </a:solidFill>
              </a:rPr>
              <a:t>ä/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267250" y="2658900"/>
            <a:ext cx="4609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[Ɜ]      [y]      [ə]      [ɨ]      [ʌ]      [</a:t>
            </a:r>
            <a:r>
              <a:rPr lang="en" sz="2400" strike="sngStrike">
                <a:solidFill>
                  <a:srgbClr val="FFFFFF"/>
                </a:solidFill>
              </a:rPr>
              <a:t>ɪ</a:t>
            </a:r>
            <a:r>
              <a:rPr lang="en" sz="2400">
                <a:solidFill>
                  <a:srgbClr val="FFFFFF"/>
                </a:solidFill>
              </a:rPr>
              <a:t>]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07" name="Shape 107"/>
          <p:cNvCxnSpPr>
            <a:stCxn id="105" idx="2"/>
          </p:cNvCxnSpPr>
          <p:nvPr/>
        </p:nvCxnSpPr>
        <p:spPr>
          <a:xfrm flipH="1">
            <a:off x="2830800" y="1869250"/>
            <a:ext cx="1859400" cy="836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Shape 108"/>
          <p:cNvCxnSpPr>
            <a:stCxn id="105" idx="2"/>
          </p:cNvCxnSpPr>
          <p:nvPr/>
        </p:nvCxnSpPr>
        <p:spPr>
          <a:xfrm flipH="1">
            <a:off x="3527400" y="1869250"/>
            <a:ext cx="1162800" cy="836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Shape 109"/>
          <p:cNvCxnSpPr>
            <a:stCxn id="105" idx="2"/>
          </p:cNvCxnSpPr>
          <p:nvPr/>
        </p:nvCxnSpPr>
        <p:spPr>
          <a:xfrm flipH="1">
            <a:off x="4386600" y="1869250"/>
            <a:ext cx="303600" cy="836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>
            <a:stCxn id="105" idx="2"/>
          </p:cNvCxnSpPr>
          <p:nvPr/>
        </p:nvCxnSpPr>
        <p:spPr>
          <a:xfrm>
            <a:off x="4690200" y="1869250"/>
            <a:ext cx="451200" cy="81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>
            <a:stCxn id="105" idx="2"/>
          </p:cNvCxnSpPr>
          <p:nvPr/>
        </p:nvCxnSpPr>
        <p:spPr>
          <a:xfrm>
            <a:off x="4690200" y="1869250"/>
            <a:ext cx="1221900" cy="81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Shape 112"/>
          <p:cNvCxnSpPr>
            <a:stCxn id="105" idx="2"/>
          </p:cNvCxnSpPr>
          <p:nvPr/>
        </p:nvCxnSpPr>
        <p:spPr>
          <a:xfrm>
            <a:off x="4690200" y="1869250"/>
            <a:ext cx="1970100" cy="870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Shape 113"/>
          <p:cNvSpPr txBox="1"/>
          <p:nvPr/>
        </p:nvSpPr>
        <p:spPr>
          <a:xfrm>
            <a:off x="286025" y="278650"/>
            <a:ext cx="5596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Variación Vocálica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598100" y="5096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Algunos ejemplos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692425" y="1660325"/>
            <a:ext cx="7558500" cy="3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“La ütz awäch”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“¿Como estás?”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“winäq”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“persona”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414750" y="713100"/>
            <a:ext cx="2314500" cy="3717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113" y="2758800"/>
            <a:ext cx="1668673" cy="12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3414750" y="724775"/>
            <a:ext cx="555600" cy="3705600"/>
          </a:xfrm>
          <a:prstGeom prst="homePlat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Shape 127"/>
          <p:cNvCxnSpPr/>
          <p:nvPr/>
        </p:nvCxnSpPr>
        <p:spPr>
          <a:xfrm>
            <a:off x="3830000" y="1338700"/>
            <a:ext cx="1542900" cy="1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/>
        </p:nvSpPr>
        <p:spPr>
          <a:xfrm>
            <a:off x="4186350" y="713100"/>
            <a:ext cx="1542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a</a:t>
            </a:r>
            <a:endParaRPr sz="3600"/>
          </a:p>
        </p:txBody>
      </p:sp>
      <p:sp>
        <p:nvSpPr>
          <p:cNvPr id="129" name="Shape 129"/>
          <p:cNvSpPr txBox="1"/>
          <p:nvPr/>
        </p:nvSpPr>
        <p:spPr>
          <a:xfrm>
            <a:off x="3841500" y="1332500"/>
            <a:ext cx="14610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A</a:t>
            </a:r>
            <a:r>
              <a:rPr lang="en" sz="3600"/>
              <a:t>jtij</a:t>
            </a:r>
            <a:endParaRPr sz="3600"/>
          </a:p>
        </p:txBody>
      </p:sp>
      <p:sp>
        <p:nvSpPr>
          <p:cNvPr id="130" name="Shape 130"/>
          <p:cNvSpPr txBox="1"/>
          <p:nvPr/>
        </p:nvSpPr>
        <p:spPr>
          <a:xfrm>
            <a:off x="3414750" y="911850"/>
            <a:ext cx="4152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ä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ch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ch’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ë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ï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j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k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k’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n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ö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q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q’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tz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tz’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ü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x</a:t>
            </a:r>
            <a:endParaRPr sz="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y</a:t>
            </a:r>
            <a:endParaRPr sz="700"/>
          </a:p>
        </p:txBody>
      </p:sp>
      <p:sp>
        <p:nvSpPr>
          <p:cNvPr id="131" name="Shape 131"/>
          <p:cNvSpPr txBox="1"/>
          <p:nvPr/>
        </p:nvSpPr>
        <p:spPr>
          <a:xfrm>
            <a:off x="311375" y="362375"/>
            <a:ext cx="25017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Propuesta de Aplicación</a:t>
            </a:r>
            <a:endParaRPr sz="3600"/>
          </a:p>
        </p:txBody>
      </p:sp>
      <p:cxnSp>
        <p:nvCxnSpPr>
          <p:cNvPr id="132" name="Shape 132"/>
          <p:cNvCxnSpPr/>
          <p:nvPr/>
        </p:nvCxnSpPr>
        <p:spPr>
          <a:xfrm flipH="1">
            <a:off x="5278625" y="603750"/>
            <a:ext cx="1985400" cy="4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Shape 133"/>
          <p:cNvSpPr txBox="1"/>
          <p:nvPr/>
        </p:nvSpPr>
        <p:spPr>
          <a:xfrm>
            <a:off x="7356900" y="283475"/>
            <a:ext cx="1542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 letra</a:t>
            </a:r>
            <a:endParaRPr sz="1800"/>
          </a:p>
        </p:txBody>
      </p:sp>
      <p:cxnSp>
        <p:nvCxnSpPr>
          <p:cNvPr id="134" name="Shape 134"/>
          <p:cNvCxnSpPr/>
          <p:nvPr/>
        </p:nvCxnSpPr>
        <p:spPr>
          <a:xfrm rot="10800000">
            <a:off x="5116175" y="1788125"/>
            <a:ext cx="1544100" cy="10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Shape 135"/>
          <p:cNvSpPr txBox="1"/>
          <p:nvPr/>
        </p:nvSpPr>
        <p:spPr>
          <a:xfrm>
            <a:off x="6660275" y="1695175"/>
            <a:ext cx="19158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Ejemplo de letra</a:t>
            </a:r>
            <a:endParaRPr sz="1800"/>
          </a:p>
        </p:txBody>
      </p:sp>
      <p:cxnSp>
        <p:nvCxnSpPr>
          <p:cNvPr id="136" name="Shape 136"/>
          <p:cNvCxnSpPr>
            <a:endCxn id="125" idx="3"/>
          </p:cNvCxnSpPr>
          <p:nvPr/>
        </p:nvCxnSpPr>
        <p:spPr>
          <a:xfrm flipH="1">
            <a:off x="5435786" y="3053625"/>
            <a:ext cx="1236000" cy="3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Shape 137"/>
          <p:cNvSpPr txBox="1"/>
          <p:nvPr/>
        </p:nvSpPr>
        <p:spPr>
          <a:xfrm>
            <a:off x="6671975" y="2809775"/>
            <a:ext cx="19158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Ilustracion</a:t>
            </a:r>
            <a:endParaRPr sz="1800"/>
          </a:p>
        </p:txBody>
      </p:sp>
      <p:cxnSp>
        <p:nvCxnSpPr>
          <p:cNvPr id="138" name="Shape 138"/>
          <p:cNvCxnSpPr>
            <a:endCxn id="130" idx="1"/>
          </p:cNvCxnSpPr>
          <p:nvPr/>
        </p:nvCxnSpPr>
        <p:spPr>
          <a:xfrm flipH="1" rot="10800000">
            <a:off x="2167050" y="2741250"/>
            <a:ext cx="1247700" cy="2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Shape 139"/>
          <p:cNvSpPr txBox="1"/>
          <p:nvPr/>
        </p:nvSpPr>
        <p:spPr>
          <a:xfrm>
            <a:off x="553075" y="2758800"/>
            <a:ext cx="1668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Volver a letras pasadas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de Propuesta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Usar audio (ya conocido) para enseñar a leer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Enseñar y practicar la lectura en Kaqchikel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Aceptar y apoyar la varianza dialectal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Apoyar la habilidad de lectura mediante la enseñanza de vocabulario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Matyöx! Gracias! 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