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Montserrat"/>
      <p:regular r:id="rId24"/>
      <p:bold r:id="rId25"/>
      <p:italic r:id="rId26"/>
      <p:boldItalic r:id="rId27"/>
    </p:embeddedFont>
    <p:embeddedFont>
      <p:font typeface="Montserrat Light"/>
      <p:regular r:id="rId28"/>
      <p:bold r:id="rId29"/>
      <p:italic r:id="rId30"/>
      <p:boldItalic r:id="rId31"/>
    </p:embeddedFont>
    <p:embeddedFont>
      <p:font typeface="Montserrat ExtraBold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737AC00E-AC21-4CB2-A2B4-CB4B2EB89F6C}">
  <a:tblStyle styleId="{737AC00E-AC21-4CB2-A2B4-CB4B2EB89F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Light-regular.fntdata"/><Relationship Id="rId27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Light-boldItalic.fntdata"/><Relationship Id="rId30" Type="http://schemas.openxmlformats.org/officeDocument/2006/relationships/font" Target="fonts/MontserratLight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ExtraBold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Extra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Hola! Muchas gracias por recibirnos </a:t>
            </a:r>
            <a:r>
              <a:rPr lang="en"/>
              <a:t>aquí</a:t>
            </a:r>
            <a:r>
              <a:rPr lang="en"/>
              <a:t> en la universidad, espero que este tema sea </a:t>
            </a:r>
            <a:r>
              <a:rPr lang="en"/>
              <a:t>all</a:t>
            </a:r>
            <a:r>
              <a:rPr lang="en"/>
              <a:t> menos un poco interesante. De verdad, antes de empezar, quiero decir que yo estudio </a:t>
            </a:r>
            <a:r>
              <a:rPr lang="en"/>
              <a:t>español</a:t>
            </a:r>
            <a:r>
              <a:rPr lang="en"/>
              <a:t> con una concentracion en </a:t>
            </a:r>
            <a:r>
              <a:rPr lang="en"/>
              <a:t>educación</a:t>
            </a:r>
            <a:r>
              <a:rPr lang="en"/>
              <a:t> secondaria, y </a:t>
            </a:r>
            <a:r>
              <a:rPr lang="en"/>
              <a:t>también</a:t>
            </a:r>
            <a:r>
              <a:rPr lang="en"/>
              <a:t> estudio un poquito de </a:t>
            </a:r>
            <a:r>
              <a:rPr lang="en"/>
              <a:t>lingüística</a:t>
            </a:r>
            <a:r>
              <a:rPr lang="en"/>
              <a:t>. Pero </a:t>
            </a:r>
            <a:r>
              <a:rPr lang="en"/>
              <a:t>aquí</a:t>
            </a:r>
            <a:r>
              <a:rPr lang="en"/>
              <a:t> estoy, haciendo una investigacion de </a:t>
            </a:r>
            <a:r>
              <a:rPr lang="en"/>
              <a:t>algún</a:t>
            </a:r>
            <a:r>
              <a:rPr lang="en"/>
              <a:t> tipo. Entonces me enfoque en </a:t>
            </a:r>
            <a:r>
              <a:rPr lang="en"/>
              <a:t>él</a:t>
            </a:r>
            <a:r>
              <a:rPr lang="en"/>
              <a:t> cambio de codigo, voy a explicar lo que es y luego que hice con </a:t>
            </a:r>
            <a:r>
              <a:rPr lang="en"/>
              <a:t>él</a:t>
            </a:r>
            <a:r>
              <a:rPr lang="en"/>
              <a:t> datos que </a:t>
            </a:r>
            <a:r>
              <a:rPr lang="en"/>
              <a:t>tenía, que es algo muy muy sencillo. 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slower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Shape 7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Shape 7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Shape 7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Shape 7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Shape 7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 general average of 15.8%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Shape 8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Shape 6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Primer voy a hablar de </a:t>
            </a:r>
            <a:r>
              <a:rPr lang="en"/>
              <a:t>información</a:t>
            </a:r>
            <a:r>
              <a:rPr lang="en"/>
              <a:t> que necesitais saber para entender lo que estoy diciendo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A veces se llama “espanglish” o “Kaqchiñol” dependiendo de cuales lenguas están siendo mezclados. 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/>
              <a:t>Ocurre por varias razones, pero en nuestro caso de un cambio de codigo con hablantes </a:t>
            </a:r>
            <a:r>
              <a:rPr lang="en"/>
              <a:t>bilingües</a:t>
            </a:r>
            <a:r>
              <a:rPr lang="en"/>
              <a:t> balanceados de </a:t>
            </a:r>
            <a:r>
              <a:rPr lang="en"/>
              <a:t>español</a:t>
            </a:r>
            <a:r>
              <a:rPr lang="en"/>
              <a:t> y kaqchikel, These are reason for BALANCED BILINGUALS only.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Shape 69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Shape 7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Shape 7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Shape 7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Shape 74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Shape 7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Biering a corpus from her, 2016 from speakers in Patuzun. Her corpus had various ages and sexes.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F6464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11" name="Shape 11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08719" y="965890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1822766" y="965890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1214909" y="965890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430592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" name="Shape 23"/>
          <p:cNvSpPr txBox="1"/>
          <p:nvPr>
            <p:ph type="ctrTitle"/>
          </p:nvPr>
        </p:nvSpPr>
        <p:spPr>
          <a:xfrm>
            <a:off x="685800" y="1991825"/>
            <a:ext cx="5265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24" name="Shape 24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25" name="Shape 25"/>
            <p:cNvSpPr/>
            <p:nvPr/>
          </p:nvSpPr>
          <p:spPr>
            <a:xfrm>
              <a:off x="6108962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6716818" y="3860093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7324645" y="3539314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324645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7932502" y="643313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538692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7932502" y="1286669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932502" y="3216737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538692" y="3539314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108962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6716818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324645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932502" y="-11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5386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4894945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6108962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5502772" y="4182670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7324645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6716818" y="3539314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6716818" y="4182670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932502" y="322534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7932502" y="965890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7932502" y="2895958"/>
              <a:ext cx="606220" cy="643388"/>
            </a:xfrm>
            <a:custGeom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7932492" y="3538418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6108962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6716818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6716818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732464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8538692" y="-11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853869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7324658" y="322534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7324658" y="965890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6716831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6716831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7324658" y="1286669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7324658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853869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6109812" y="2252602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6109812" y="3539314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6717668" y="1286669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717668" y="1930025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717668" y="2573381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7325495" y="2252602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17668" y="3216737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7325495" y="2895958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7933352" y="1930025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933352" y="2573381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539542" y="1608802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109812" y="1286669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109812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717668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7325495" y="1930025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717668" y="2252602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325495" y="2573381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Shape 79"/>
          <p:cNvGrpSpPr/>
          <p:nvPr/>
        </p:nvGrpSpPr>
        <p:grpSpPr>
          <a:xfrm flipH="1">
            <a:off x="-7" y="3860093"/>
            <a:ext cx="2429755" cy="1286712"/>
            <a:chOff x="6714243" y="3860093"/>
            <a:chExt cx="2429755" cy="1286712"/>
          </a:xfrm>
        </p:grpSpPr>
        <p:sp>
          <p:nvSpPr>
            <p:cNvPr id="80" name="Shape 80"/>
            <p:cNvSpPr/>
            <p:nvPr/>
          </p:nvSpPr>
          <p:spPr>
            <a:xfrm>
              <a:off x="7929952" y="3860093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8536142" y="4182670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7322095" y="4825993"/>
              <a:ext cx="607886" cy="320811"/>
            </a:xfrm>
            <a:custGeom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7929952" y="4503448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53614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322095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8536142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A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929952" y="4182670"/>
              <a:ext cx="606220" cy="643356"/>
            </a:xfrm>
            <a:custGeom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732209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7929952" y="4825993"/>
              <a:ext cx="606220" cy="320811"/>
            </a:xfrm>
            <a:custGeom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853614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6714243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Shape 496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497" name="Shape 497"/>
            <p:cNvSpPr/>
            <p:nvPr/>
          </p:nvSpPr>
          <p:spPr>
            <a:xfrm>
              <a:off x="7929952" y="3860093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8536142" y="4182670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7322095" y="4825993"/>
              <a:ext cx="607886" cy="320811"/>
            </a:xfrm>
            <a:custGeom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7929952" y="4503448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853614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7322095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8536142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7929952" y="4182670"/>
              <a:ext cx="606220" cy="643356"/>
            </a:xfrm>
            <a:custGeom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732209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7929952" y="4825993"/>
              <a:ext cx="606220" cy="320811"/>
            </a:xfrm>
            <a:custGeom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853614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6714243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9" name="Shape 509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510" name="Shape 510"/>
            <p:cNvSpPr/>
            <p:nvPr/>
          </p:nvSpPr>
          <p:spPr>
            <a:xfrm>
              <a:off x="892" y="643313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608719" y="965890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1214909" y="1286669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1822766" y="965890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892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608719" y="-11"/>
              <a:ext cx="606220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430592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892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892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608719" y="1286669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892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214909" y="965890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1214909" y="160924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2430592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8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3" name="Shape 5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lateral pattern">
  <p:cSld name="BLANK_2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" name="Shape 535"/>
          <p:cNvGrpSpPr/>
          <p:nvPr/>
        </p:nvGrpSpPr>
        <p:grpSpPr>
          <a:xfrm>
            <a:off x="6109812" y="-11"/>
            <a:ext cx="3037586" cy="5146816"/>
            <a:chOff x="6109812" y="-11"/>
            <a:chExt cx="3037586" cy="5146816"/>
          </a:xfrm>
        </p:grpSpPr>
        <p:sp>
          <p:nvSpPr>
            <p:cNvPr id="536" name="Shape 536"/>
            <p:cNvSpPr/>
            <p:nvPr/>
          </p:nvSpPr>
          <p:spPr>
            <a:xfrm>
              <a:off x="7324645" y="3539314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7324645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7932502" y="643313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538692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7932502" y="1286669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7932502" y="3216737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8538692" y="3539314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7932502" y="-11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85386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7324645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6716818" y="3539314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7932502" y="322534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7932502" y="965890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7932502" y="2895958"/>
              <a:ext cx="606220" cy="643388"/>
            </a:xfrm>
            <a:custGeom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7932492" y="3538418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6716818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6716818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732464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8538692" y="-11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853869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7324658" y="322534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7324658" y="965890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6716831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7324658" y="1286669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7324658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853869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6717668" y="1930025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7325495" y="2252602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6717668" y="3216737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7933352" y="1930025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7933352" y="2573381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8539542" y="1608802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6109812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6717668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7325495" y="1930025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Shape 57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bottom pattern">
  <p:cSld name="BLANK_2_1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Shape 573"/>
          <p:cNvGrpSpPr/>
          <p:nvPr/>
        </p:nvGrpSpPr>
        <p:grpSpPr>
          <a:xfrm flipH="1" rot="10800000">
            <a:off x="900" y="3856775"/>
            <a:ext cx="9143992" cy="1286721"/>
            <a:chOff x="900" y="0"/>
            <a:chExt cx="9143992" cy="1286721"/>
          </a:xfrm>
        </p:grpSpPr>
        <p:sp>
          <p:nvSpPr>
            <p:cNvPr id="574" name="Shape 574"/>
            <p:cNvSpPr/>
            <p:nvPr/>
          </p:nvSpPr>
          <p:spPr>
            <a:xfrm>
              <a:off x="4878953" y="643320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5488830" y="32254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8536629" y="86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6706973" y="322543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4878953" y="0"/>
              <a:ext cx="609899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5488830" y="0"/>
              <a:ext cx="608257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6097065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670697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7316850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4878953" y="32254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5488830" y="64332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7926751" y="86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8536629" y="32164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6097065" y="322543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6706962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487895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5488830" y="0"/>
              <a:ext cx="608257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6097065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853499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7926757" y="0"/>
              <a:ext cx="608257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7925909" y="321643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900" y="643324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610793" y="322545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3658671" y="86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828968" y="322545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4266922" y="321642"/>
              <a:ext cx="609929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900" y="0"/>
              <a:ext cx="609899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610793" y="0"/>
              <a:ext cx="608257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219044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828968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2438861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900" y="322545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10793" y="643324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3048778" y="86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3658671" y="321642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Shape 610"/>
            <p:cNvSpPr/>
            <p:nvPr/>
          </p:nvSpPr>
          <p:spPr>
            <a:xfrm>
              <a:off x="1219044" y="322545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Shape 611"/>
            <p:cNvSpPr/>
            <p:nvPr/>
          </p:nvSpPr>
          <p:spPr>
            <a:xfrm>
              <a:off x="4266922" y="863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900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610793" y="0"/>
              <a:ext cx="608257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219044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4266958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3657035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3048784" y="0"/>
              <a:ext cx="608257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438861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3047936" y="321645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2" name="Shape 6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rgbClr val="FFA4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95" name="Shape 95"/>
          <p:cNvGrpSpPr/>
          <p:nvPr/>
        </p:nvGrpSpPr>
        <p:grpSpPr>
          <a:xfrm>
            <a:off x="4894945" y="-11"/>
            <a:ext cx="4252453" cy="5146816"/>
            <a:chOff x="4894945" y="-11"/>
            <a:chExt cx="4252453" cy="5146816"/>
          </a:xfrm>
        </p:grpSpPr>
        <p:sp>
          <p:nvSpPr>
            <p:cNvPr id="96" name="Shape 96"/>
            <p:cNvSpPr/>
            <p:nvPr/>
          </p:nvSpPr>
          <p:spPr>
            <a:xfrm>
              <a:off x="6108962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6716818" y="3860093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324645" y="3539314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7324645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7932502" y="643313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8538692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7932502" y="1286669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932502" y="3216737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8538692" y="3539314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108962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6716818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7324645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7932502" y="-11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85386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4894945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6108962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5502772" y="4182670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324645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716818" y="3539314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6716818" y="4182670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7932502" y="322534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932502" y="965890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7932502" y="2895958"/>
              <a:ext cx="606220" cy="643388"/>
            </a:xfrm>
            <a:custGeom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7932492" y="3538418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6108962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6716818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6716818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732464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538692" y="-11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853869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7324658" y="322534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7324658" y="965890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6716831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6716831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24658" y="1286669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7324658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853869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6109812" y="2252602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6109812" y="3539314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6717668" y="1286669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6717668" y="1930025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6717668" y="2573381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7325495" y="2252602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1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2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6717668" y="3216737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7325495" y="2895958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7933352" y="1930025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51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7933352" y="2573381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8539542" y="1608802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109812" y="1286669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>
                <a:alpha val="230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109812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717668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325495" y="1930025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6717668" y="2252602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325495" y="2573381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Shape 151"/>
          <p:cNvGrpSpPr/>
          <p:nvPr/>
        </p:nvGrpSpPr>
        <p:grpSpPr>
          <a:xfrm>
            <a:off x="900" y="0"/>
            <a:ext cx="9143992" cy="2564787"/>
            <a:chOff x="900" y="0"/>
            <a:chExt cx="9143992" cy="2564787"/>
          </a:xfrm>
        </p:grpSpPr>
        <p:sp>
          <p:nvSpPr>
            <p:cNvPr id="152" name="Shape 152"/>
            <p:cNvSpPr/>
            <p:nvPr/>
          </p:nvSpPr>
          <p:spPr>
            <a:xfrm flipH="1">
              <a:off x="1219296" y="1278075"/>
              <a:ext cx="1214076" cy="1286712"/>
            </a:xfrm>
            <a:custGeom>
              <a:pathLst>
                <a:path extrusionOk="0" h="40072" w="40799">
                  <a:moveTo>
                    <a:pt x="40798" y="0"/>
                  </a:moveTo>
                  <a:lnTo>
                    <a:pt x="1" y="20036"/>
                  </a:lnTo>
                  <a:lnTo>
                    <a:pt x="40798" y="40072"/>
                  </a:lnTo>
                  <a:lnTo>
                    <a:pt x="40798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4878953" y="643320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488830" y="32254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8536629" y="86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6706973" y="322543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4878953" y="0"/>
              <a:ext cx="609899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5488830" y="0"/>
              <a:ext cx="608257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097065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70697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7316850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4878953" y="32254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5488830" y="64332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7926751" y="86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8536629" y="32164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6097065" y="322543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6706962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487895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5488830" y="0"/>
              <a:ext cx="608257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6097065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853499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926757" y="0"/>
              <a:ext cx="608257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7925909" y="321643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900" y="643324"/>
              <a:ext cx="609923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610793" y="322545"/>
              <a:ext cx="608281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3658671" y="863"/>
              <a:ext cx="608281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828968" y="322545"/>
              <a:ext cx="609923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4266922" y="321642"/>
              <a:ext cx="609953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900" y="0"/>
              <a:ext cx="609923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610793" y="0"/>
              <a:ext cx="608281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219044" y="0"/>
              <a:ext cx="609953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828968" y="0"/>
              <a:ext cx="609923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2438861" y="0"/>
              <a:ext cx="609953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900" y="322545"/>
              <a:ext cx="609923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10793" y="643324"/>
              <a:ext cx="608281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3048778" y="863"/>
              <a:ext cx="609923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3658671" y="321642"/>
              <a:ext cx="608281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219044" y="322545"/>
              <a:ext cx="609953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4266922" y="863"/>
              <a:ext cx="609953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900" y="0"/>
              <a:ext cx="609923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610793" y="0"/>
              <a:ext cx="608281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219044" y="0"/>
              <a:ext cx="609953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4266958" y="0"/>
              <a:ext cx="609923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3657035" y="0"/>
              <a:ext cx="609923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3048784" y="0"/>
              <a:ext cx="608281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2438861" y="0"/>
              <a:ext cx="609953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3047936" y="321645"/>
              <a:ext cx="609923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222480" y="96502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834119" y="1921382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3" name="Shape 203"/>
          <p:cNvSpPr txBox="1"/>
          <p:nvPr>
            <p:ph idx="1" type="body"/>
          </p:nvPr>
        </p:nvSpPr>
        <p:spPr>
          <a:xfrm>
            <a:off x="2528350" y="1552150"/>
            <a:ext cx="5497800" cy="2985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◂"/>
              <a:defRPr i="1" sz="3000"/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SzPts val="3000"/>
              <a:buChar char="◂"/>
              <a:defRPr i="1" sz="3000"/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i="1" sz="3000"/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i="1" sz="3000"/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SzPts val="3000"/>
              <a:buChar char="■"/>
              <a:defRPr i="1" sz="3000"/>
            </a:lvl9pPr>
          </a:lstStyle>
          <a:p/>
        </p:txBody>
      </p:sp>
      <p:sp>
        <p:nvSpPr>
          <p:cNvPr id="204" name="Shape 204"/>
          <p:cNvSpPr txBox="1"/>
          <p:nvPr/>
        </p:nvSpPr>
        <p:spPr>
          <a:xfrm>
            <a:off x="1295501" y="1558650"/>
            <a:ext cx="7359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b="1" sz="6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54332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B7B7B7"/>
                </a:solidFill>
              </a:defRPr>
            </a:lvl1pPr>
            <a:lvl2pPr lvl="1">
              <a:buNone/>
              <a:defRPr>
                <a:solidFill>
                  <a:srgbClr val="B7B7B7"/>
                </a:solidFill>
              </a:defRPr>
            </a:lvl2pPr>
            <a:lvl3pPr lvl="2">
              <a:buNone/>
              <a:defRPr>
                <a:solidFill>
                  <a:srgbClr val="B7B7B7"/>
                </a:solidFill>
              </a:defRPr>
            </a:lvl3pPr>
            <a:lvl4pPr lvl="3">
              <a:buNone/>
              <a:defRPr>
                <a:solidFill>
                  <a:srgbClr val="B7B7B7"/>
                </a:solidFill>
              </a:defRPr>
            </a:lvl4pPr>
            <a:lvl5pPr lvl="4">
              <a:buNone/>
              <a:defRPr>
                <a:solidFill>
                  <a:srgbClr val="B7B7B7"/>
                </a:solidFill>
              </a:defRPr>
            </a:lvl5pPr>
            <a:lvl6pPr lvl="5">
              <a:buNone/>
              <a:defRPr>
                <a:solidFill>
                  <a:srgbClr val="B7B7B7"/>
                </a:solidFill>
              </a:defRPr>
            </a:lvl6pPr>
            <a:lvl7pPr lvl="6">
              <a:buNone/>
              <a:defRPr>
                <a:solidFill>
                  <a:srgbClr val="B7B7B7"/>
                </a:solidFill>
              </a:defRPr>
            </a:lvl7pPr>
            <a:lvl8pPr lvl="7">
              <a:buNone/>
              <a:defRPr>
                <a:solidFill>
                  <a:srgbClr val="B7B7B7"/>
                </a:solidFill>
              </a:defRPr>
            </a:lvl8pPr>
            <a:lvl9pPr lvl="8">
              <a:buNone/>
              <a:defRPr>
                <a:solidFill>
                  <a:srgbClr val="B7B7B7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Shape 207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208" name="Shape 208"/>
            <p:cNvSpPr/>
            <p:nvPr/>
          </p:nvSpPr>
          <p:spPr>
            <a:xfrm>
              <a:off x="7929952" y="3860093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8536142" y="4182670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7322095" y="4825993"/>
              <a:ext cx="607886" cy="320811"/>
            </a:xfrm>
            <a:custGeom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7929952" y="4503448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853614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322095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8536142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929952" y="4182670"/>
              <a:ext cx="606220" cy="643356"/>
            </a:xfrm>
            <a:custGeom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732209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7929952" y="4825993"/>
              <a:ext cx="606220" cy="320811"/>
            </a:xfrm>
            <a:custGeom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853614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714243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" name="Shape 220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221" name="Shape 221"/>
            <p:cNvSpPr/>
            <p:nvPr/>
          </p:nvSpPr>
          <p:spPr>
            <a:xfrm>
              <a:off x="892" y="643313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608719" y="965890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214909" y="1286669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22766" y="965890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92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608719" y="-11"/>
              <a:ext cx="606220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2430592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892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892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608719" y="1286669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92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214909" y="965890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214909" y="160924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2430592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8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Shape 244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◂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◂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+ image">
  <p:cSld name="TITLE_AND_BODY_1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Shape 248"/>
          <p:cNvGrpSpPr/>
          <p:nvPr/>
        </p:nvGrpSpPr>
        <p:grpSpPr>
          <a:xfrm>
            <a:off x="4894945" y="-11"/>
            <a:ext cx="4251603" cy="5146816"/>
            <a:chOff x="4894945" y="-11"/>
            <a:chExt cx="4251603" cy="5146816"/>
          </a:xfrm>
        </p:grpSpPr>
        <p:sp>
          <p:nvSpPr>
            <p:cNvPr id="249" name="Shape 249"/>
            <p:cNvSpPr/>
            <p:nvPr/>
          </p:nvSpPr>
          <p:spPr>
            <a:xfrm>
              <a:off x="6108962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6716818" y="3860093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7324645" y="3539314"/>
              <a:ext cx="607886" cy="643388"/>
            </a:xfrm>
            <a:custGeom>
              <a:pathLst>
                <a:path extrusionOk="0" h="20037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7324645" y="418267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999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7932502" y="643313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8538692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7932502" y="1286669"/>
              <a:ext cx="606220" cy="643388"/>
            </a:xfrm>
            <a:custGeom>
              <a:pathLst>
                <a:path extrusionOk="0" h="20037" w="20372">
                  <a:moveTo>
                    <a:pt x="0" y="1"/>
                  </a:moveTo>
                  <a:lnTo>
                    <a:pt x="0" y="20037"/>
                  </a:lnTo>
                  <a:lnTo>
                    <a:pt x="20371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7932502" y="3216737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8538692" y="3539314"/>
              <a:ext cx="607856" cy="643388"/>
            </a:xfrm>
            <a:custGeom>
              <a:pathLst>
                <a:path extrusionOk="0" h="20037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6108962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716818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7324645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1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7932502" y="-11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85386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4894945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6108962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5502772" y="4182670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9990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7324645" y="3216737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6716818" y="3539314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6716818" y="4182670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9990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7932502" y="322534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7932502" y="965890"/>
              <a:ext cx="606220" cy="643388"/>
            </a:xfrm>
            <a:custGeom>
              <a:pathLst>
                <a:path extrusionOk="0" h="20037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20037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7932502" y="2895958"/>
              <a:ext cx="606220" cy="643388"/>
            </a:xfrm>
            <a:custGeom>
              <a:pathLst>
                <a:path extrusionOk="0" h="20037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7932492" y="3538418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108962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716818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716818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32464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8538692" y="-11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853869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5502772" y="643313"/>
              <a:ext cx="3643776" cy="3860168"/>
            </a:xfrm>
            <a:custGeom>
              <a:pathLst>
                <a:path extrusionOk="0" h="120217" w="122449">
                  <a:moveTo>
                    <a:pt x="1" y="1"/>
                  </a:moveTo>
                  <a:lnTo>
                    <a:pt x="1" y="120216"/>
                  </a:lnTo>
                  <a:lnTo>
                    <a:pt x="122449" y="601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7324658" y="322534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7324658" y="965890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6716831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716831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7324658" y="1286669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10047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7324658" y="-11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Shape 286"/>
          <p:cNvGrpSpPr/>
          <p:nvPr/>
        </p:nvGrpSpPr>
        <p:grpSpPr>
          <a:xfrm>
            <a:off x="-6" y="-11"/>
            <a:ext cx="2429759" cy="1609289"/>
            <a:chOff x="608719" y="-11"/>
            <a:chExt cx="2429759" cy="1609289"/>
          </a:xfrm>
        </p:grpSpPr>
        <p:sp>
          <p:nvSpPr>
            <p:cNvPr id="287" name="Shape 287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608719" y="965890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1822766" y="965890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1214909" y="965890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430592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" name="Shape 299"/>
          <p:cNvSpPr txBox="1"/>
          <p:nvPr>
            <p:ph type="title"/>
          </p:nvPr>
        </p:nvSpPr>
        <p:spPr>
          <a:xfrm>
            <a:off x="742725" y="1652750"/>
            <a:ext cx="3892200" cy="513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742725" y="2227229"/>
            <a:ext cx="3892200" cy="22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◂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◂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8538692" y="4825993"/>
            <a:ext cx="607856" cy="320811"/>
          </a:xfrm>
          <a:custGeom>
            <a:pathLst>
              <a:path extrusionOk="0" h="9991" w="20427">
                <a:moveTo>
                  <a:pt x="0" y="1"/>
                </a:moveTo>
                <a:lnTo>
                  <a:pt x="0" y="9991"/>
                </a:lnTo>
                <a:lnTo>
                  <a:pt x="20427" y="9991"/>
                </a:lnTo>
                <a:lnTo>
                  <a:pt x="0" y="1"/>
                </a:lnTo>
                <a:close/>
              </a:path>
            </a:pathLst>
          </a:cu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Shape 304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05" name="Shape 305"/>
            <p:cNvSpPr/>
            <p:nvPr/>
          </p:nvSpPr>
          <p:spPr>
            <a:xfrm>
              <a:off x="892" y="643313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608719" y="965890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1214909" y="1286669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1822766" y="965890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892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08719" y="-11"/>
              <a:ext cx="606220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430592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892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892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608719" y="1286669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92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1214909" y="965890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1214909" y="160924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430592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8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Shape 328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29" name="Shape 329"/>
            <p:cNvSpPr/>
            <p:nvPr/>
          </p:nvSpPr>
          <p:spPr>
            <a:xfrm>
              <a:off x="7929952" y="3860093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8536142" y="4182670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7322095" y="4825993"/>
              <a:ext cx="607886" cy="320811"/>
            </a:xfrm>
            <a:custGeom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7929952" y="4503448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853614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7322095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8536142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7929952" y="4182670"/>
              <a:ext cx="606220" cy="643356"/>
            </a:xfrm>
            <a:custGeom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732209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7929952" y="4825993"/>
              <a:ext cx="606220" cy="320811"/>
            </a:xfrm>
            <a:custGeom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853614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714243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1" name="Shape 341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320025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3" name="Shape 343"/>
          <p:cNvSpPr txBox="1"/>
          <p:nvPr>
            <p:ph idx="2" type="body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◂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◂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Shape 346"/>
          <p:cNvGrpSpPr/>
          <p:nvPr/>
        </p:nvGrpSpPr>
        <p:grpSpPr>
          <a:xfrm>
            <a:off x="6714243" y="3860093"/>
            <a:ext cx="2429755" cy="1286712"/>
            <a:chOff x="6714243" y="3860093"/>
            <a:chExt cx="2429755" cy="1286712"/>
          </a:xfrm>
        </p:grpSpPr>
        <p:sp>
          <p:nvSpPr>
            <p:cNvPr id="347" name="Shape 347"/>
            <p:cNvSpPr/>
            <p:nvPr/>
          </p:nvSpPr>
          <p:spPr>
            <a:xfrm>
              <a:off x="7929952" y="3860093"/>
              <a:ext cx="606220" cy="643388"/>
            </a:xfrm>
            <a:custGeom>
              <a:pathLst>
                <a:path extrusionOk="0" h="20037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8536142" y="4182670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9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7322095" y="4825993"/>
              <a:ext cx="607886" cy="320811"/>
            </a:xfrm>
            <a:custGeom>
              <a:pathLst>
                <a:path extrusionOk="0" h="9991" w="20428">
                  <a:moveTo>
                    <a:pt x="1" y="1"/>
                  </a:moveTo>
                  <a:lnTo>
                    <a:pt x="1" y="9991"/>
                  </a:lnTo>
                  <a:lnTo>
                    <a:pt x="20427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7929952" y="4503448"/>
              <a:ext cx="606220" cy="643356"/>
            </a:xfrm>
            <a:custGeom>
              <a:pathLst>
                <a:path extrusionOk="0" h="20036" w="20372">
                  <a:moveTo>
                    <a:pt x="0" y="0"/>
                  </a:moveTo>
                  <a:lnTo>
                    <a:pt x="0" y="20036"/>
                  </a:lnTo>
                  <a:lnTo>
                    <a:pt x="20371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8536142" y="4825993"/>
              <a:ext cx="607856" cy="320811"/>
            </a:xfrm>
            <a:custGeom>
              <a:pathLst>
                <a:path extrusionOk="0" h="9991" w="20427">
                  <a:moveTo>
                    <a:pt x="0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322095" y="3860093"/>
              <a:ext cx="607886" cy="643388"/>
            </a:xfrm>
            <a:custGeom>
              <a:pathLst>
                <a:path extrusionOk="0" h="20037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8536142" y="3860093"/>
              <a:ext cx="607856" cy="643388"/>
            </a:xfrm>
            <a:custGeom>
              <a:pathLst>
                <a:path extrusionOk="0" h="20037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7929952" y="4182670"/>
              <a:ext cx="606220" cy="643356"/>
            </a:xfrm>
            <a:custGeom>
              <a:pathLst>
                <a:path extrusionOk="0" h="20036" w="20372">
                  <a:moveTo>
                    <a:pt x="20371" y="0"/>
                  </a:moveTo>
                  <a:lnTo>
                    <a:pt x="0" y="9990"/>
                  </a:lnTo>
                  <a:lnTo>
                    <a:pt x="20371" y="2003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322095" y="4503448"/>
              <a:ext cx="607886" cy="643356"/>
            </a:xfrm>
            <a:custGeom>
              <a:pathLst>
                <a:path extrusionOk="0" h="20036" w="20428">
                  <a:moveTo>
                    <a:pt x="20427" y="0"/>
                  </a:moveTo>
                  <a:lnTo>
                    <a:pt x="1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7929952" y="4825993"/>
              <a:ext cx="606220" cy="320811"/>
            </a:xfrm>
            <a:custGeom>
              <a:pathLst>
                <a:path extrusionOk="0" h="9991" w="20372">
                  <a:moveTo>
                    <a:pt x="20371" y="1"/>
                  </a:moveTo>
                  <a:lnTo>
                    <a:pt x="0" y="9991"/>
                  </a:lnTo>
                  <a:lnTo>
                    <a:pt x="20371" y="9991"/>
                  </a:lnTo>
                  <a:lnTo>
                    <a:pt x="2037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8536142" y="4503448"/>
              <a:ext cx="607856" cy="643356"/>
            </a:xfrm>
            <a:custGeom>
              <a:pathLst>
                <a:path extrusionOk="0" h="20036" w="20427">
                  <a:moveTo>
                    <a:pt x="20427" y="0"/>
                  </a:moveTo>
                  <a:lnTo>
                    <a:pt x="0" y="10046"/>
                  </a:lnTo>
                  <a:lnTo>
                    <a:pt x="20427" y="2003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6714243" y="4825993"/>
              <a:ext cx="607856" cy="320811"/>
            </a:xfrm>
            <a:custGeom>
              <a:pathLst>
                <a:path extrusionOk="0" h="9991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9991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" name="Shape 359"/>
          <p:cNvGrpSpPr/>
          <p:nvPr/>
        </p:nvGrpSpPr>
        <p:grpSpPr>
          <a:xfrm>
            <a:off x="892" y="-11"/>
            <a:ext cx="3037586" cy="2252645"/>
            <a:chOff x="892" y="-11"/>
            <a:chExt cx="3037586" cy="2252645"/>
          </a:xfrm>
        </p:grpSpPr>
        <p:sp>
          <p:nvSpPr>
            <p:cNvPr id="360" name="Shape 360"/>
            <p:cNvSpPr/>
            <p:nvPr/>
          </p:nvSpPr>
          <p:spPr>
            <a:xfrm>
              <a:off x="892" y="643313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608719" y="965890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214909" y="1286669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822766" y="965890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892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8719" y="-11"/>
              <a:ext cx="606220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430592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892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892" y="965890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08719" y="1286669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892" y="1609246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214909" y="965890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214909" y="160924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2430592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8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" name="Shape 383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1320025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5" name="Shape 385"/>
          <p:cNvSpPr txBox="1"/>
          <p:nvPr>
            <p:ph idx="2" type="body"/>
          </p:nvPr>
        </p:nvSpPr>
        <p:spPr>
          <a:xfrm>
            <a:off x="3507463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6" name="Shape 386"/>
          <p:cNvSpPr txBox="1"/>
          <p:nvPr>
            <p:ph idx="3" type="body"/>
          </p:nvPr>
        </p:nvSpPr>
        <p:spPr>
          <a:xfrm>
            <a:off x="5694901" y="1849075"/>
            <a:ext cx="20808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◂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◂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Shape 389"/>
          <p:cNvGrpSpPr/>
          <p:nvPr/>
        </p:nvGrpSpPr>
        <p:grpSpPr>
          <a:xfrm flipH="1" rot="10800000">
            <a:off x="900" y="3856775"/>
            <a:ext cx="9143992" cy="1286721"/>
            <a:chOff x="900" y="0"/>
            <a:chExt cx="9143992" cy="1286721"/>
          </a:xfrm>
        </p:grpSpPr>
        <p:sp>
          <p:nvSpPr>
            <p:cNvPr id="390" name="Shape 390"/>
            <p:cNvSpPr/>
            <p:nvPr/>
          </p:nvSpPr>
          <p:spPr>
            <a:xfrm>
              <a:off x="4878953" y="643320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5488830" y="32254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8536629" y="86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706973" y="322543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4878953" y="0"/>
              <a:ext cx="609899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5488830" y="0"/>
              <a:ext cx="608257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097065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70697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316850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4878953" y="32254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5488830" y="64332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7926751" y="86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536629" y="321640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097065" y="322543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706962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487895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5488830" y="0"/>
              <a:ext cx="608257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097065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8534993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7926757" y="0"/>
              <a:ext cx="608257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7925909" y="321643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 flipH="1">
              <a:off x="7316858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900" y="643324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10793" y="322545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658671" y="863"/>
              <a:ext cx="608257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1828968" y="322545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4266922" y="321642"/>
              <a:ext cx="609929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900" y="0"/>
              <a:ext cx="609899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10793" y="0"/>
              <a:ext cx="608257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219044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828968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2438861" y="0"/>
              <a:ext cx="609929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900" y="322545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10793" y="643324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3048778" y="863"/>
              <a:ext cx="609899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3658671" y="321642"/>
              <a:ext cx="608257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219044" y="322545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4266922" y="863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900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610793" y="0"/>
              <a:ext cx="608257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219044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266958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3657035" y="0"/>
              <a:ext cx="609899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3048784" y="0"/>
              <a:ext cx="608257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2438861" y="0"/>
              <a:ext cx="609929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3047936" y="321645"/>
              <a:ext cx="609899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 flipH="1">
              <a:off x="3658935" y="643332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 flipH="1">
              <a:off x="1219312" y="643329"/>
              <a:ext cx="609929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Shape 438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439" name="Shape 43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Shape 441"/>
          <p:cNvGrpSpPr/>
          <p:nvPr/>
        </p:nvGrpSpPr>
        <p:grpSpPr>
          <a:xfrm>
            <a:off x="4283712" y="3856784"/>
            <a:ext cx="4860278" cy="1286730"/>
            <a:chOff x="4283712" y="3856784"/>
            <a:chExt cx="4860278" cy="1286730"/>
          </a:xfrm>
        </p:grpSpPr>
        <p:sp>
          <p:nvSpPr>
            <p:cNvPr id="442" name="Shape 442"/>
            <p:cNvSpPr/>
            <p:nvPr/>
          </p:nvSpPr>
          <p:spPr>
            <a:xfrm rot="10800000">
              <a:off x="8536133" y="385678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 rot="10800000">
              <a:off x="7929943" y="4177563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 rot="10800000">
              <a:off x="4892393" y="4499245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 rot="10800000">
              <a:off x="8536133" y="4500140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 rot="10800000">
              <a:off x="7929943" y="4820919"/>
              <a:ext cx="606220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 rot="10800000">
              <a:off x="7322087" y="450014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 rot="10800000">
              <a:off x="6714260" y="4820919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 rot="10800000">
              <a:off x="6106404" y="4500140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 rot="10800000">
              <a:off x="8536133" y="4177563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 rot="10800000">
              <a:off x="7929943" y="3856784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 rot="10800000">
              <a:off x="5498583" y="4499245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 rot="10800000">
              <a:off x="4892393" y="4178466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 rot="10800000">
              <a:off x="7321266" y="418392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 rot="10800000">
              <a:off x="8536133" y="4820919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 rot="10800000">
              <a:off x="7929943" y="4500140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 rot="10800000">
              <a:off x="7322087" y="4820919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 rot="10800000">
              <a:off x="4284531" y="4820919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 rot="10800000">
              <a:off x="4892387" y="4820919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 rot="10800000">
              <a:off x="5500214" y="4820919"/>
              <a:ext cx="606220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 rot="10800000">
              <a:off x="6106404" y="4820919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 flipH="1" rot="10800000">
              <a:off x="6713429" y="418392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 rot="10800000">
              <a:off x="4283712" y="4500126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Shape 464"/>
          <p:cNvSpPr txBox="1"/>
          <p:nvPr>
            <p:ph idx="1" type="body"/>
          </p:nvPr>
        </p:nvSpPr>
        <p:spPr>
          <a:xfrm>
            <a:off x="457200" y="4101500"/>
            <a:ext cx="35397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465" name="Shape 46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6" name="Shape 466"/>
          <p:cNvGrpSpPr/>
          <p:nvPr/>
        </p:nvGrpSpPr>
        <p:grpSpPr>
          <a:xfrm>
            <a:off x="892" y="-11"/>
            <a:ext cx="5467280" cy="1287607"/>
            <a:chOff x="892" y="-11"/>
            <a:chExt cx="5467280" cy="1287607"/>
          </a:xfrm>
        </p:grpSpPr>
        <p:sp>
          <p:nvSpPr>
            <p:cNvPr id="467" name="Shape 467"/>
            <p:cNvSpPr/>
            <p:nvPr/>
          </p:nvSpPr>
          <p:spPr>
            <a:xfrm>
              <a:off x="892" y="643313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100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608719" y="322534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3646269" y="852"/>
              <a:ext cx="606220" cy="643388"/>
            </a:xfrm>
            <a:custGeom>
              <a:pathLst>
                <a:path extrusionOk="0" h="20037" w="20372">
                  <a:moveTo>
                    <a:pt x="1" y="1"/>
                  </a:moveTo>
                  <a:lnTo>
                    <a:pt x="1" y="20037"/>
                  </a:lnTo>
                  <a:lnTo>
                    <a:pt x="20372" y="99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822766" y="3225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4252459" y="321631"/>
              <a:ext cx="607886" cy="643388"/>
            </a:xfrm>
            <a:custGeom>
              <a:pathLst>
                <a:path extrusionOk="0" h="20037" w="20428">
                  <a:moveTo>
                    <a:pt x="1" y="1"/>
                  </a:moveTo>
                  <a:lnTo>
                    <a:pt x="1" y="20037"/>
                  </a:lnTo>
                  <a:lnTo>
                    <a:pt x="20427" y="100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64646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4860316" y="852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892" y="-11"/>
              <a:ext cx="607856" cy="643356"/>
            </a:xfrm>
            <a:custGeom>
              <a:pathLst>
                <a:path extrusionOk="0" h="20036" w="20427">
                  <a:moveTo>
                    <a:pt x="0" y="0"/>
                  </a:moveTo>
                  <a:lnTo>
                    <a:pt x="0" y="20036"/>
                  </a:lnTo>
                  <a:lnTo>
                    <a:pt x="20427" y="10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608719" y="-11"/>
              <a:ext cx="606220" cy="322577"/>
            </a:xfrm>
            <a:custGeom>
              <a:pathLst>
                <a:path extrusionOk="0" h="10046" w="20372">
                  <a:moveTo>
                    <a:pt x="1" y="0"/>
                  </a:moveTo>
                  <a:lnTo>
                    <a:pt x="1" y="1004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214909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822766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2430592" y="-11"/>
              <a:ext cx="607886" cy="643356"/>
            </a:xfrm>
            <a:custGeom>
              <a:pathLst>
                <a:path extrusionOk="0" h="20036" w="20428">
                  <a:moveTo>
                    <a:pt x="1" y="0"/>
                  </a:moveTo>
                  <a:lnTo>
                    <a:pt x="1" y="20036"/>
                  </a:lnTo>
                  <a:lnTo>
                    <a:pt x="20427" y="100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6464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892" y="322534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608719" y="643313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3038442" y="852"/>
              <a:ext cx="607856" cy="643388"/>
            </a:xfrm>
            <a:custGeom>
              <a:pathLst>
                <a:path extrusionOk="0" h="20037" w="20427">
                  <a:moveTo>
                    <a:pt x="20427" y="1"/>
                  </a:moveTo>
                  <a:lnTo>
                    <a:pt x="0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3646269" y="321631"/>
              <a:ext cx="606220" cy="643388"/>
            </a:xfrm>
            <a:custGeom>
              <a:pathLst>
                <a:path extrusionOk="0" h="20037" w="20372">
                  <a:moveTo>
                    <a:pt x="20372" y="1"/>
                  </a:moveTo>
                  <a:lnTo>
                    <a:pt x="1" y="10047"/>
                  </a:lnTo>
                  <a:lnTo>
                    <a:pt x="20372" y="20037"/>
                  </a:lnTo>
                  <a:lnTo>
                    <a:pt x="20372" y="1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1214909" y="322534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4252459" y="852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A4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4252459" y="644208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6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1822755" y="643321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892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608719" y="-11"/>
              <a:ext cx="606220" cy="643356"/>
            </a:xfrm>
            <a:custGeom>
              <a:pathLst>
                <a:path extrusionOk="0" h="20036" w="20372">
                  <a:moveTo>
                    <a:pt x="20372" y="0"/>
                  </a:moveTo>
                  <a:lnTo>
                    <a:pt x="1" y="10046"/>
                  </a:lnTo>
                  <a:lnTo>
                    <a:pt x="20372" y="20036"/>
                  </a:lnTo>
                  <a:lnTo>
                    <a:pt x="20372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1214909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4252495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0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C8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3644639" y="-11"/>
              <a:ext cx="607856" cy="322577"/>
            </a:xfrm>
            <a:custGeom>
              <a:pathLst>
                <a:path extrusionOk="0" h="10046" w="20427">
                  <a:moveTo>
                    <a:pt x="0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FFA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3038449" y="-11"/>
              <a:ext cx="606220" cy="322577"/>
            </a:xfrm>
            <a:custGeom>
              <a:pathLst>
                <a:path extrusionOk="0" h="10046" w="20372">
                  <a:moveTo>
                    <a:pt x="0" y="0"/>
                  </a:moveTo>
                  <a:lnTo>
                    <a:pt x="0" y="10046"/>
                  </a:lnTo>
                  <a:lnTo>
                    <a:pt x="20371" y="0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430592" y="-11"/>
              <a:ext cx="607886" cy="322577"/>
            </a:xfrm>
            <a:custGeom>
              <a:pathLst>
                <a:path extrusionOk="0" h="10046" w="20428">
                  <a:moveTo>
                    <a:pt x="1" y="0"/>
                  </a:moveTo>
                  <a:lnTo>
                    <a:pt x="20427" y="10046"/>
                  </a:lnTo>
                  <a:lnTo>
                    <a:pt x="20427" y="0"/>
                  </a:ln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3037603" y="321634"/>
              <a:ext cx="607856" cy="643388"/>
            </a:xfrm>
            <a:custGeom>
              <a:pathLst>
                <a:path extrusionOk="0" h="20037" w="20427">
                  <a:moveTo>
                    <a:pt x="0" y="1"/>
                  </a:moveTo>
                  <a:lnTo>
                    <a:pt x="0" y="20037"/>
                  </a:lnTo>
                  <a:lnTo>
                    <a:pt x="20427" y="9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C800">
                <a:alpha val="25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 flipH="1">
              <a:off x="2430592" y="643321"/>
              <a:ext cx="607886" cy="643388"/>
            </a:xfrm>
            <a:custGeom>
              <a:pathLst>
                <a:path extrusionOk="0" h="20037" w="20428">
                  <a:moveTo>
                    <a:pt x="20427" y="1"/>
                  </a:moveTo>
                  <a:lnTo>
                    <a:pt x="1" y="9991"/>
                  </a:lnTo>
                  <a:lnTo>
                    <a:pt x="20427" y="20037"/>
                  </a:lnTo>
                  <a:lnTo>
                    <a:pt x="204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"/>
              <a:buNone/>
              <a:defRPr b="1" sz="2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Montserrat ExtraBold"/>
              <a:buNone/>
              <a:defRPr sz="2400">
                <a:solidFill>
                  <a:srgbClr val="22222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1320025" y="1613274"/>
            <a:ext cx="6455700" cy="29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2200"/>
              <a:buFont typeface="Montserrat Light"/>
              <a:buChar char="◂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●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○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Montserrat Light"/>
              <a:buChar char="■"/>
              <a:defRPr sz="2200">
                <a:solidFill>
                  <a:srgbClr val="43434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b="1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4646"/>
        </a:solidFill>
      </p:bgPr>
    </p:bg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/>
          <p:nvPr>
            <p:ph type="ctrTitle"/>
          </p:nvPr>
        </p:nvSpPr>
        <p:spPr>
          <a:xfrm>
            <a:off x="103950" y="1991850"/>
            <a:ext cx="591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Cambio de Código:</a:t>
            </a:r>
            <a:endParaRPr sz="4500"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Español y Kaqchikel</a:t>
            </a:r>
            <a:endParaRPr sz="3000"/>
          </a:p>
        </p:txBody>
      </p:sp>
      <p:sp>
        <p:nvSpPr>
          <p:cNvPr id="628" name="Shape 628"/>
          <p:cNvSpPr txBox="1"/>
          <p:nvPr/>
        </p:nvSpPr>
        <p:spPr>
          <a:xfrm>
            <a:off x="1977950" y="3898375"/>
            <a:ext cx="24204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Isabel Last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29" name="Shape 629"/>
          <p:cNvCxnSpPr/>
          <p:nvPr/>
        </p:nvCxnSpPr>
        <p:spPr>
          <a:xfrm flipH="1" rot="10800000">
            <a:off x="1093875" y="3281525"/>
            <a:ext cx="3956400" cy="117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0" name="Shape 630"/>
          <p:cNvSpPr/>
          <p:nvPr/>
        </p:nvSpPr>
        <p:spPr>
          <a:xfrm>
            <a:off x="3752085" y="4012119"/>
            <a:ext cx="340176" cy="34015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title"/>
          </p:nvPr>
        </p:nvSpPr>
        <p:spPr>
          <a:xfrm>
            <a:off x="1344150" y="59467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Inserción </a:t>
            </a:r>
            <a:r>
              <a:rPr lang="en" sz="1800">
                <a:solidFill>
                  <a:schemeClr val="dk2"/>
                </a:solidFill>
              </a:rPr>
              <a:t>(categoría 1)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7" name="Shape 767"/>
          <p:cNvSpPr txBox="1"/>
          <p:nvPr>
            <p:ph idx="3" type="body"/>
          </p:nvPr>
        </p:nvSpPr>
        <p:spPr>
          <a:xfrm>
            <a:off x="1344150" y="1262775"/>
            <a:ext cx="6660900" cy="26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- 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taq xa pe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y cuando te veniste"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entonces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- 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tz'apel 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entonces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chike b'ey xa b'e kojobal o trompeta"</a:t>
            </a:r>
            <a:endParaRPr i="1" sz="1400">
              <a:solidFill>
                <a:srgbClr val="99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="está cerrado entonces que camino te fuiste kojobal o trompeta"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pues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- 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ja 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pues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“sí, pues”</a:t>
            </a:r>
            <a:endParaRPr i="1"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pero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- "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pero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naqch ki way ri äk' taq xa tapon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= "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pero ya no tenían su </a:t>
            </a:r>
            <a:endParaRPr i="1"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comida las gallinas, cuando llegaste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más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- 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o nk'waj 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mas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tiempo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= "o lleva más tiempo" 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como"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-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"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como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rat na ij que ja'"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"como tú dices que sí"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-"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bueno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- "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bueno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entonces, y jumpe tiempo xa k'waj desde wawe k'a o</a:t>
            </a:r>
            <a:endParaRPr i="1" sz="1400">
              <a:solidFill>
                <a:srgbClr val="99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xa tz'et el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= 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bueno entonces y cuanto tiempo te llevaste desde </a:t>
            </a:r>
            <a:endParaRPr i="1"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45720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aquí hasta o viste (de aquí para allá)"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8" name="Shape 76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9" name="Shape 769"/>
          <p:cNvCxnSpPr/>
          <p:nvPr/>
        </p:nvCxnSpPr>
        <p:spPr>
          <a:xfrm>
            <a:off x="1412200" y="1173875"/>
            <a:ext cx="1593600" cy="51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1332525" y="61047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Alternancia </a:t>
            </a:r>
            <a:r>
              <a:rPr lang="en" sz="1800">
                <a:solidFill>
                  <a:schemeClr val="dk2"/>
                </a:solidFill>
              </a:rPr>
              <a:t>(categoría 2)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5" name="Shape 775"/>
          <p:cNvSpPr txBox="1"/>
          <p:nvPr>
            <p:ph idx="3" type="body"/>
          </p:nvPr>
        </p:nvSpPr>
        <p:spPr>
          <a:xfrm>
            <a:off x="1332525" y="1278575"/>
            <a:ext cx="66609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lo siento mucho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cha' rija' xchop wa'i, xchop wa'in" 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= "lo siento mucho, dice, ella empieza a comer"</a:t>
            </a:r>
            <a:endParaRPr i="1"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chul xe taq xb'ek'is rumedy, anchi nb'ewi', 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y mientras estudio caro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"chula que si se termina su dinero, a dónde va, y mientras el estudio es caro"</a:t>
            </a:r>
            <a:endParaRPr i="1"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ja' nojel, 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lo único que 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ma xtej ta cha ja ri q'utun xkoya', ay jams"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"sí de todo, lo único que no comió, dice, es el chirmol, ay jamás"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talvez nel en limpio, </a:t>
            </a:r>
            <a:r>
              <a:rPr b="1"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pero primeramente Dios</a:t>
            </a:r>
            <a:r>
              <a:rPr i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ri xanel.</a:t>
            </a:r>
            <a:r>
              <a:rPr i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 = “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tal vez sale en limpio, pero primeramente Dios eso sí sale”. 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6" name="Shape 77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7" name="Shape 777"/>
          <p:cNvCxnSpPr/>
          <p:nvPr/>
        </p:nvCxnSpPr>
        <p:spPr>
          <a:xfrm>
            <a:off x="1400575" y="1189675"/>
            <a:ext cx="1980900" cy="2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type="title"/>
          </p:nvPr>
        </p:nvSpPr>
        <p:spPr>
          <a:xfrm>
            <a:off x="1344150" y="607400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Influencia </a:t>
            </a:r>
            <a:r>
              <a:rPr lang="en"/>
              <a:t>del</a:t>
            </a:r>
            <a:r>
              <a:rPr lang="en"/>
              <a:t> Español </a:t>
            </a:r>
            <a:r>
              <a:rPr lang="en" sz="1800">
                <a:solidFill>
                  <a:schemeClr val="dk2"/>
                </a:solidFill>
              </a:rPr>
              <a:t>(categoría 3)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83" name="Shape 783"/>
          <p:cNvSpPr txBox="1"/>
          <p:nvPr>
            <p:ph idx="3" type="body"/>
          </p:nvPr>
        </p:nvSpPr>
        <p:spPr>
          <a:xfrm>
            <a:off x="955475" y="1327275"/>
            <a:ext cx="36438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n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b="1" lang="en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un”</a:t>
            </a:r>
            <a:endParaRPr b="1" sz="18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"la ri 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jun proyecto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"eso es un proyecto"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"chuwe' yin 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jun cosa especial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"para mí, una cosa especial”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"man xe ta 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jun lado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yeq'ax we'"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"no sólo en un lado pasaron"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"rija' nb'e chik 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jun colegio 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ncha'"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"él se va a otro colegio 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4" name="Shape 78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5" name="Shape 785"/>
          <p:cNvSpPr txBox="1"/>
          <p:nvPr>
            <p:ph idx="3" type="body"/>
          </p:nvPr>
        </p:nvSpPr>
        <p:spPr>
          <a:xfrm>
            <a:off x="4987950" y="1327275"/>
            <a:ext cx="3643800" cy="33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b="1" lang="en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lang="en" sz="18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a”</a:t>
            </a:r>
            <a:endParaRPr b="1" sz="18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-"y kami' k'a ja ri xinb'enyakan ri Anderson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pa colegio,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= " y ahora pues fue a dejar a Anderson al colegio"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xib'e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pa misa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, temprano xojb'e la 6 de la mañana,"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 = " me fui a la misa, temprano nos fuimos a las 6 de la mañana"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"yin yenb'ench'okob'akan </a:t>
            </a:r>
            <a:r>
              <a:rPr b="1"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pa fuera</a:t>
            </a:r>
            <a:r>
              <a:rPr lang="en" sz="14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" </a:t>
            </a:r>
            <a:r>
              <a:rPr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= "yo los voy a sentar a fuera"</a:t>
            </a:r>
            <a:endParaRPr sz="14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86" name="Shape 786"/>
          <p:cNvCxnSpPr/>
          <p:nvPr/>
        </p:nvCxnSpPr>
        <p:spPr>
          <a:xfrm flipH="1" rot="10800000">
            <a:off x="1412200" y="1269550"/>
            <a:ext cx="3575700" cy="207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</a:t>
            </a:r>
            <a:r>
              <a:rPr lang="en"/>
              <a:t> </a:t>
            </a:r>
            <a:r>
              <a:rPr lang="en"/>
              <a:t>Palabras más Prestadas</a:t>
            </a:r>
            <a:endParaRPr/>
          </a:p>
        </p:txBody>
      </p:sp>
      <p:graphicFrame>
        <p:nvGraphicFramePr>
          <p:cNvPr id="792" name="Shape 792"/>
          <p:cNvGraphicFramePr/>
          <p:nvPr/>
        </p:nvGraphicFramePr>
        <p:xfrm>
          <a:off x="952500" y="9405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{737AC00E-AC21-4CB2-A2B4-CB4B2EB89F6C}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C1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C2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C3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C4</a:t>
                      </a:r>
                      <a:endParaRPr b="1" sz="1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“y”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“pues”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27</a:t>
                      </a:r>
                      <a:endParaRPr sz="20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49</a:t>
                      </a:r>
                      <a:endParaRPr sz="20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“pero”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9</a:t>
                      </a:r>
                      <a:endParaRPr sz="20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28</a:t>
                      </a:r>
                      <a:endParaRPr sz="20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42</a:t>
                      </a:r>
                      <a:endParaRPr sz="2000">
                        <a:solidFill>
                          <a:schemeClr val="dk2"/>
                        </a:solidFill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 de Palabras Prestadas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254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813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527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279</a:t>
                      </a:r>
                      <a:endParaRPr sz="2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93" name="Shape 79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94" name="Shape 794"/>
          <p:cNvCxnSpPr/>
          <p:nvPr/>
        </p:nvCxnSpPr>
        <p:spPr>
          <a:xfrm>
            <a:off x="3509700" y="696300"/>
            <a:ext cx="21246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/>
          <p:nvPr>
            <p:ph type="title"/>
          </p:nvPr>
        </p:nvSpPr>
        <p:spPr>
          <a:xfrm>
            <a:off x="0" y="0"/>
            <a:ext cx="9144000" cy="6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Porcentaje de </a:t>
            </a:r>
            <a:r>
              <a:rPr lang="en"/>
              <a:t>Préstamos</a:t>
            </a:r>
            <a:endParaRPr/>
          </a:p>
        </p:txBody>
      </p:sp>
      <p:graphicFrame>
        <p:nvGraphicFramePr>
          <p:cNvPr id="800" name="Shape 800"/>
          <p:cNvGraphicFramePr/>
          <p:nvPr/>
        </p:nvGraphicFramePr>
        <p:xfrm>
          <a:off x="999050" y="9289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{737AC00E-AC21-4CB2-A2B4-CB4B2EB89F6C}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C1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C2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C3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C4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Préstamos</a:t>
                      </a:r>
                      <a:r>
                        <a:rPr lang="en" sz="1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del </a:t>
                      </a:r>
                      <a:r>
                        <a:rPr lang="en" sz="1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Español</a:t>
                      </a:r>
                      <a:r>
                        <a:rPr lang="en" sz="1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endParaRPr sz="1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254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813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527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279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Total de Palabras</a:t>
                      </a:r>
                      <a:endParaRPr sz="1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1,641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4,011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4,348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1699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44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 Light"/>
                          <a:ea typeface="Montserrat Light"/>
                          <a:cs typeface="Montserrat Light"/>
                          <a:sym typeface="Montserrat Light"/>
                        </a:rPr>
                        <a:t>Porcentaje de Palabras Prestadas</a:t>
                      </a:r>
                      <a:endParaRPr sz="1800">
                        <a:latin typeface="Montserrat Ligh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15%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20%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12%</a:t>
                      </a:r>
                      <a:endParaRPr b="1" sz="1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16%</a:t>
                      </a:r>
                      <a:endParaRPr sz="22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C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6464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01" name="Shape 80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02" name="Shape 802"/>
          <p:cNvCxnSpPr/>
          <p:nvPr/>
        </p:nvCxnSpPr>
        <p:spPr>
          <a:xfrm>
            <a:off x="3509700" y="696300"/>
            <a:ext cx="21246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Conclusión</a:t>
            </a:r>
            <a:endParaRPr/>
          </a:p>
        </p:txBody>
      </p:sp>
      <p:sp>
        <p:nvSpPr>
          <p:cNvPr id="808" name="Shape 808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Resumen y cómo avanzar</a:t>
            </a:r>
            <a:endParaRPr/>
          </a:p>
        </p:txBody>
      </p:sp>
      <p:cxnSp>
        <p:nvCxnSpPr>
          <p:cNvPr id="809" name="Shape 809"/>
          <p:cNvCxnSpPr/>
          <p:nvPr/>
        </p:nvCxnSpPr>
        <p:spPr>
          <a:xfrm rot="10800000">
            <a:off x="418875" y="1361575"/>
            <a:ext cx="11700" cy="2036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0" name="Shape 810"/>
          <p:cNvSpPr/>
          <p:nvPr/>
        </p:nvSpPr>
        <p:spPr>
          <a:xfrm>
            <a:off x="2185073" y="4114962"/>
            <a:ext cx="425338" cy="400696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E806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Shape 811"/>
          <p:cNvGrpSpPr/>
          <p:nvPr/>
        </p:nvGrpSpPr>
        <p:grpSpPr>
          <a:xfrm>
            <a:off x="1605208" y="4084699"/>
            <a:ext cx="425345" cy="461226"/>
            <a:chOff x="4636075" y="261925"/>
            <a:chExt cx="401800" cy="475050"/>
          </a:xfrm>
        </p:grpSpPr>
        <p:sp>
          <p:nvSpPr>
            <p:cNvPr id="812" name="Shape 812"/>
            <p:cNvSpPr/>
            <p:nvPr/>
          </p:nvSpPr>
          <p:spPr>
            <a:xfrm>
              <a:off x="4665400" y="326650"/>
              <a:ext cx="372475" cy="97100"/>
            </a:xfrm>
            <a:custGeom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4636075" y="438375"/>
              <a:ext cx="372475" cy="97125"/>
            </a:xfrm>
            <a:custGeom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4814975" y="261925"/>
              <a:ext cx="44000" cy="50100"/>
            </a:xfrm>
            <a:custGeom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4814975" y="550125"/>
              <a:ext cx="44000" cy="186850"/>
            </a:xfrm>
            <a:custGeom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6" name="Shape 816"/>
          <p:cNvGrpSpPr/>
          <p:nvPr/>
        </p:nvGrpSpPr>
        <p:grpSpPr>
          <a:xfrm>
            <a:off x="2764933" y="4169983"/>
            <a:ext cx="435208" cy="290665"/>
            <a:chOff x="1926350" y="995225"/>
            <a:chExt cx="428650" cy="356600"/>
          </a:xfrm>
        </p:grpSpPr>
        <p:sp>
          <p:nvSpPr>
            <p:cNvPr id="817" name="Shape 817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6" name="Shape 826"/>
          <p:cNvSpPr txBox="1"/>
          <p:nvPr>
            <p:ph idx="4294967295" type="title"/>
          </p:nvPr>
        </p:nvSpPr>
        <p:spPr>
          <a:xfrm>
            <a:off x="1924375" y="630550"/>
            <a:ext cx="5987100" cy="88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Conclusiónes</a:t>
            </a:r>
            <a:endParaRPr sz="2500"/>
          </a:p>
        </p:txBody>
      </p:sp>
      <p:sp>
        <p:nvSpPr>
          <p:cNvPr id="827" name="Shape 827"/>
          <p:cNvSpPr txBox="1"/>
          <p:nvPr>
            <p:ph idx="4294967295" type="body"/>
          </p:nvPr>
        </p:nvSpPr>
        <p:spPr>
          <a:xfrm>
            <a:off x="1667150" y="1502500"/>
            <a:ext cx="62880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Dentro de </a:t>
            </a:r>
            <a:r>
              <a:rPr lang="en" sz="2000"/>
              <a:t>oración</a:t>
            </a:r>
            <a:r>
              <a:rPr lang="en" sz="2000"/>
              <a:t>;  </a:t>
            </a:r>
            <a:r>
              <a:rPr lang="en" sz="2000"/>
              <a:t>inserciones</a:t>
            </a:r>
            <a:endParaRPr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“</a:t>
            </a:r>
            <a:r>
              <a:rPr i="1" lang="en" sz="2000"/>
              <a:t>Pero</a:t>
            </a:r>
            <a:r>
              <a:rPr lang="en" sz="2000"/>
              <a:t>”, “</a:t>
            </a:r>
            <a:r>
              <a:rPr i="1" lang="en" sz="2000"/>
              <a:t>y</a:t>
            </a:r>
            <a:r>
              <a:rPr lang="en" sz="2000"/>
              <a:t>”, </a:t>
            </a:r>
            <a:r>
              <a:rPr i="1" lang="en" sz="2000"/>
              <a:t>‘como</a:t>
            </a:r>
            <a:r>
              <a:rPr lang="en" sz="2000"/>
              <a:t>” = </a:t>
            </a:r>
            <a:r>
              <a:rPr lang="en" sz="2000">
                <a:solidFill>
                  <a:srgbClr val="CC0000"/>
                </a:solidFill>
              </a:rPr>
              <a:t>conjunciones</a:t>
            </a:r>
            <a:endParaRPr sz="2000">
              <a:solidFill>
                <a:srgbClr val="CC0000"/>
              </a:solidFill>
            </a:endParaRPr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“</a:t>
            </a:r>
            <a:r>
              <a:rPr i="1" lang="en" sz="2000"/>
              <a:t>Entonces</a:t>
            </a:r>
            <a:r>
              <a:rPr lang="en" sz="2000"/>
              <a:t>”, “</a:t>
            </a:r>
            <a:r>
              <a:rPr i="1" lang="en" sz="2000"/>
              <a:t>pues</a:t>
            </a:r>
            <a:r>
              <a:rPr lang="en" sz="2000"/>
              <a:t>”, “</a:t>
            </a:r>
            <a:r>
              <a:rPr i="1" lang="en" sz="2000"/>
              <a:t>bueno</a:t>
            </a:r>
            <a:r>
              <a:rPr lang="en" sz="2000"/>
              <a:t>” = </a:t>
            </a:r>
            <a:endParaRPr sz="2000"/>
          </a:p>
          <a:p>
            <a:pPr indent="4572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CC0000"/>
                </a:solidFill>
              </a:rPr>
              <a:t>marcadores discursivos</a:t>
            </a:r>
            <a:endParaRPr sz="2000">
              <a:solidFill>
                <a:srgbClr val="CC0000"/>
              </a:solidFill>
            </a:endParaRPr>
          </a:p>
          <a:p>
            <a:pPr indent="-3556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“</a:t>
            </a:r>
            <a:r>
              <a:rPr i="1" lang="en" sz="2000"/>
              <a:t>jun” </a:t>
            </a:r>
            <a:r>
              <a:rPr lang="en" sz="2000"/>
              <a:t> y “</a:t>
            </a:r>
            <a:r>
              <a:rPr i="1" lang="en" sz="2000"/>
              <a:t>pa</a:t>
            </a:r>
            <a:r>
              <a:rPr lang="en" sz="2000"/>
              <a:t>”</a:t>
            </a:r>
            <a:endParaRPr sz="2000"/>
          </a:p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◂"/>
            </a:pPr>
            <a:r>
              <a:rPr lang="en" sz="2000"/>
              <a:t>Porcentaje de préstamos </a:t>
            </a:r>
            <a:endParaRPr sz="2000"/>
          </a:p>
        </p:txBody>
      </p:sp>
      <p:cxnSp>
        <p:nvCxnSpPr>
          <p:cNvPr id="828" name="Shape 828"/>
          <p:cNvCxnSpPr/>
          <p:nvPr/>
        </p:nvCxnSpPr>
        <p:spPr>
          <a:xfrm rot="10800000">
            <a:off x="1293600" y="1717000"/>
            <a:ext cx="0" cy="26880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9" name="Shape 829"/>
          <p:cNvCxnSpPr/>
          <p:nvPr/>
        </p:nvCxnSpPr>
        <p:spPr>
          <a:xfrm rot="10800000">
            <a:off x="1422750" y="1508625"/>
            <a:ext cx="10500" cy="1767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0" name="Shape 830"/>
          <p:cNvCxnSpPr/>
          <p:nvPr/>
        </p:nvCxnSpPr>
        <p:spPr>
          <a:xfrm flipH="1" rot="10800000">
            <a:off x="1107400" y="2131300"/>
            <a:ext cx="2400" cy="1859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64646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type="ctrTitle"/>
          </p:nvPr>
        </p:nvSpPr>
        <p:spPr>
          <a:xfrm>
            <a:off x="0" y="490700"/>
            <a:ext cx="591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Cifras Citadas </a:t>
            </a:r>
            <a:r>
              <a:rPr lang="en" sz="1000"/>
              <a:t>(apa)</a:t>
            </a:r>
            <a:endParaRPr sz="1000"/>
          </a:p>
        </p:txBody>
      </p:sp>
      <p:sp>
        <p:nvSpPr>
          <p:cNvPr id="836" name="Shape 836"/>
          <p:cNvSpPr txBox="1"/>
          <p:nvPr/>
        </p:nvSpPr>
        <p:spPr>
          <a:xfrm>
            <a:off x="570200" y="1559350"/>
            <a:ext cx="5643900" cy="33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-Muysken, Pieter. (2000). </a:t>
            </a:r>
            <a:r>
              <a:rPr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Bilingual Speech: a Typology of Code-mixing.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United Kingdom, Cambridge University Press.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-Biering, Emma. (2016). </a:t>
            </a:r>
            <a:r>
              <a:rPr i="1"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Patzún Corpus Transcriptions. </a:t>
            </a:r>
            <a:endParaRPr i="1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37" name="Shape 837"/>
          <p:cNvCxnSpPr/>
          <p:nvPr/>
        </p:nvCxnSpPr>
        <p:spPr>
          <a:xfrm flipH="1" rot="10800000">
            <a:off x="1763400" y="1268350"/>
            <a:ext cx="2059800" cy="117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8" name="Shape 838"/>
          <p:cNvSpPr txBox="1"/>
          <p:nvPr>
            <p:ph idx="4294967295" type="sldNum"/>
          </p:nvPr>
        </p:nvSpPr>
        <p:spPr>
          <a:xfrm>
            <a:off x="3867134" y="45635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39" name="Shape 839"/>
          <p:cNvSpPr/>
          <p:nvPr/>
        </p:nvSpPr>
        <p:spPr>
          <a:xfrm>
            <a:off x="3702934" y="4558227"/>
            <a:ext cx="277284" cy="292336"/>
          </a:xfrm>
          <a:custGeom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0" name="Shape 840"/>
          <p:cNvGrpSpPr/>
          <p:nvPr/>
        </p:nvGrpSpPr>
        <p:grpSpPr>
          <a:xfrm>
            <a:off x="4111077" y="4563545"/>
            <a:ext cx="304741" cy="281709"/>
            <a:chOff x="5975075" y="2327500"/>
            <a:chExt cx="420100" cy="388350"/>
          </a:xfrm>
        </p:grpSpPr>
        <p:sp>
          <p:nvSpPr>
            <p:cNvPr id="841" name="Shape 841"/>
            <p:cNvSpPr/>
            <p:nvPr/>
          </p:nvSpPr>
          <p:spPr>
            <a:xfrm>
              <a:off x="5975075" y="2474650"/>
              <a:ext cx="98325" cy="220450"/>
            </a:xfrm>
            <a:custGeom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6088025" y="2327500"/>
              <a:ext cx="307150" cy="388350"/>
            </a:xfrm>
            <a:custGeom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Shape 843"/>
          <p:cNvGrpSpPr/>
          <p:nvPr/>
        </p:nvGrpSpPr>
        <p:grpSpPr>
          <a:xfrm>
            <a:off x="4562524" y="4524558"/>
            <a:ext cx="275942" cy="359671"/>
            <a:chOff x="2624850" y="4296000"/>
            <a:chExt cx="380400" cy="495825"/>
          </a:xfrm>
        </p:grpSpPr>
        <p:sp>
          <p:nvSpPr>
            <p:cNvPr id="844" name="Shape 844"/>
            <p:cNvSpPr/>
            <p:nvPr/>
          </p:nvSpPr>
          <p:spPr>
            <a:xfrm>
              <a:off x="2845875" y="4296000"/>
              <a:ext cx="126425" cy="125800"/>
            </a:xfrm>
            <a:custGeom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2635850" y="4316150"/>
              <a:ext cx="369400" cy="475675"/>
            </a:xfrm>
            <a:custGeom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2624850" y="4357675"/>
              <a:ext cx="171600" cy="171600"/>
            </a:xfrm>
            <a:custGeom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Shape 847"/>
          <p:cNvGrpSpPr/>
          <p:nvPr/>
        </p:nvGrpSpPr>
        <p:grpSpPr>
          <a:xfrm>
            <a:off x="3261132" y="4631013"/>
            <a:ext cx="310943" cy="258678"/>
            <a:chOff x="1926350" y="995225"/>
            <a:chExt cx="428650" cy="356600"/>
          </a:xfrm>
        </p:grpSpPr>
        <p:sp>
          <p:nvSpPr>
            <p:cNvPr id="848" name="Shape 848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hape 856"/>
          <p:cNvSpPr txBox="1"/>
          <p:nvPr>
            <p:ph idx="4294967295" type="title"/>
          </p:nvPr>
        </p:nvSpPr>
        <p:spPr>
          <a:xfrm>
            <a:off x="581025" y="3191425"/>
            <a:ext cx="47541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</a:rPr>
              <a:t>¡Gracias! 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857" name="Shape 85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cxnSp>
        <p:nvCxnSpPr>
          <p:cNvPr id="858" name="Shape 858"/>
          <p:cNvCxnSpPr/>
          <p:nvPr/>
        </p:nvCxnSpPr>
        <p:spPr>
          <a:xfrm>
            <a:off x="715150" y="4480200"/>
            <a:ext cx="2303700" cy="2700"/>
          </a:xfrm>
          <a:prstGeom prst="straightConnector1">
            <a:avLst/>
          </a:prstGeom>
          <a:noFill/>
          <a:ln cap="flat" cmpd="sng" w="38100">
            <a:solidFill>
              <a:srgbClr val="FFC8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 txBox="1"/>
          <p:nvPr>
            <p:ph type="ctrTitle"/>
          </p:nvPr>
        </p:nvSpPr>
        <p:spPr>
          <a:xfrm>
            <a:off x="685800" y="10117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¿Quién soy?</a:t>
            </a:r>
            <a:endParaRPr/>
          </a:p>
        </p:txBody>
      </p:sp>
      <p:sp>
        <p:nvSpPr>
          <p:cNvPr id="636" name="Shape 636"/>
          <p:cNvSpPr txBox="1"/>
          <p:nvPr>
            <p:ph idx="1" type="subTitle"/>
          </p:nvPr>
        </p:nvSpPr>
        <p:spPr>
          <a:xfrm>
            <a:off x="1048550" y="2295047"/>
            <a:ext cx="4252500" cy="21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-¡</a:t>
            </a:r>
            <a:r>
              <a:rPr b="1"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Isabel Last</a:t>
            </a:r>
            <a:r>
              <a:rPr lang="en">
                <a:solidFill>
                  <a:srgbClr val="FFFFFF"/>
                </a:solidFill>
              </a:rPr>
              <a:t> de la Universidad de Towson!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-estudio e</a:t>
            </a:r>
            <a:r>
              <a:rPr lang="en">
                <a:solidFill>
                  <a:srgbClr val="FFFFFF"/>
                </a:solidFill>
              </a:rPr>
              <a:t>spañol, educación secundaria y lingüística.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7" name="Shape 637"/>
          <p:cNvSpPr txBox="1"/>
          <p:nvPr>
            <p:ph idx="4294967295" type="sldNum"/>
          </p:nvPr>
        </p:nvSpPr>
        <p:spPr>
          <a:xfrm>
            <a:off x="3867134" y="45635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38" name="Shape 638"/>
          <p:cNvSpPr/>
          <p:nvPr/>
        </p:nvSpPr>
        <p:spPr>
          <a:xfrm>
            <a:off x="3880084" y="1656102"/>
            <a:ext cx="277284" cy="292336"/>
          </a:xfrm>
          <a:custGeom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9" name="Shape 639"/>
          <p:cNvGrpSpPr/>
          <p:nvPr/>
        </p:nvGrpSpPr>
        <p:grpSpPr>
          <a:xfrm>
            <a:off x="4763099" y="1622433"/>
            <a:ext cx="275942" cy="359671"/>
            <a:chOff x="2624850" y="4296000"/>
            <a:chExt cx="380400" cy="495825"/>
          </a:xfrm>
        </p:grpSpPr>
        <p:sp>
          <p:nvSpPr>
            <p:cNvPr id="640" name="Shape 640"/>
            <p:cNvSpPr/>
            <p:nvPr/>
          </p:nvSpPr>
          <p:spPr>
            <a:xfrm>
              <a:off x="2845875" y="4296000"/>
              <a:ext cx="126425" cy="125800"/>
            </a:xfrm>
            <a:custGeom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635850" y="4316150"/>
              <a:ext cx="369400" cy="475675"/>
            </a:xfrm>
            <a:custGeom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2624850" y="4357675"/>
              <a:ext cx="171600" cy="171600"/>
            </a:xfrm>
            <a:custGeom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3" name="Shape 643"/>
          <p:cNvGrpSpPr/>
          <p:nvPr/>
        </p:nvGrpSpPr>
        <p:grpSpPr>
          <a:xfrm>
            <a:off x="4265907" y="1672926"/>
            <a:ext cx="310943" cy="258678"/>
            <a:chOff x="1926350" y="995225"/>
            <a:chExt cx="428650" cy="356600"/>
          </a:xfrm>
        </p:grpSpPr>
        <p:sp>
          <p:nvSpPr>
            <p:cNvPr id="644" name="Shape 644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48" name="Shape 648"/>
          <p:cNvCxnSpPr/>
          <p:nvPr/>
        </p:nvCxnSpPr>
        <p:spPr>
          <a:xfrm>
            <a:off x="842125" y="2496575"/>
            <a:ext cx="0" cy="1515900"/>
          </a:xfrm>
          <a:prstGeom prst="straightConnector1">
            <a:avLst/>
          </a:prstGeom>
          <a:noFill/>
          <a:ln cap="flat" cmpd="sng" w="38100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idx="4294967295" type="ctrTitle"/>
          </p:nvPr>
        </p:nvSpPr>
        <p:spPr>
          <a:xfrm>
            <a:off x="504300" y="495575"/>
            <a:ext cx="4317900" cy="95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64646"/>
                </a:solidFill>
              </a:rPr>
              <a:t>Resumen</a:t>
            </a:r>
            <a:endParaRPr sz="4800">
              <a:solidFill>
                <a:srgbClr val="F64646"/>
              </a:solidFill>
            </a:endParaRPr>
          </a:p>
        </p:txBody>
      </p:sp>
      <p:sp>
        <p:nvSpPr>
          <p:cNvPr id="654" name="Shape 654"/>
          <p:cNvSpPr txBox="1"/>
          <p:nvPr>
            <p:ph idx="4294967295" type="subTitle"/>
          </p:nvPr>
        </p:nvSpPr>
        <p:spPr>
          <a:xfrm>
            <a:off x="685800" y="1445975"/>
            <a:ext cx="43878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Montserrat"/>
              <a:buAutoNum type="arabicPeriod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Información 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del</a:t>
            </a: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 fondo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AutoNum type="arabicPeriod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Propósito de la investigación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AutoNum type="arabicPeriod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¿Qué encontré?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AutoNum type="arabicPeriod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Conclusión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5" name="Shape 65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56" name="Shape 656"/>
          <p:cNvPicPr preferRelativeResize="0"/>
          <p:nvPr/>
        </p:nvPicPr>
        <p:blipFill rotWithShape="1">
          <a:blip r:embed="rId3">
            <a:alphaModFix/>
          </a:blip>
          <a:srcRect b="16670" l="10140" r="10140" t="-16670"/>
          <a:stretch/>
        </p:blipFill>
        <p:spPr>
          <a:xfrm rot="5400000">
            <a:off x="5381675" y="749828"/>
            <a:ext cx="3873000" cy="3643800"/>
          </a:xfrm>
          <a:prstGeom prst="triangle">
            <a:avLst>
              <a:gd fmla="val 50167" name="adj"/>
            </a:avLst>
          </a:prstGeom>
          <a:noFill/>
          <a:ln>
            <a:noFill/>
          </a:ln>
        </p:spPr>
      </p:pic>
      <p:cxnSp>
        <p:nvCxnSpPr>
          <p:cNvPr id="657" name="Shape 657"/>
          <p:cNvCxnSpPr/>
          <p:nvPr/>
        </p:nvCxnSpPr>
        <p:spPr>
          <a:xfrm rot="10800000">
            <a:off x="5355075" y="1711400"/>
            <a:ext cx="11700" cy="2036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Información del Fondo</a:t>
            </a:r>
            <a:endParaRPr/>
          </a:p>
        </p:txBody>
      </p:sp>
      <p:sp>
        <p:nvSpPr>
          <p:cNvPr id="663" name="Shape 663"/>
          <p:cNvSpPr txBox="1"/>
          <p:nvPr>
            <p:ph idx="1" type="subTitle"/>
          </p:nvPr>
        </p:nvSpPr>
        <p:spPr>
          <a:xfrm>
            <a:off x="685800" y="2687650"/>
            <a:ext cx="4760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es </a:t>
            </a:r>
            <a:r>
              <a:rPr lang="en"/>
              <a:t>el</a:t>
            </a:r>
            <a:r>
              <a:rPr lang="en"/>
              <a:t> cambio de código?</a:t>
            </a:r>
            <a:endParaRPr/>
          </a:p>
        </p:txBody>
      </p:sp>
      <p:cxnSp>
        <p:nvCxnSpPr>
          <p:cNvPr id="664" name="Shape 664"/>
          <p:cNvCxnSpPr/>
          <p:nvPr/>
        </p:nvCxnSpPr>
        <p:spPr>
          <a:xfrm rot="10800000">
            <a:off x="418875" y="1361575"/>
            <a:ext cx="11700" cy="2036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65" name="Shape 665"/>
          <p:cNvGrpSpPr/>
          <p:nvPr/>
        </p:nvGrpSpPr>
        <p:grpSpPr>
          <a:xfrm>
            <a:off x="2310324" y="4235600"/>
            <a:ext cx="436023" cy="306890"/>
            <a:chOff x="1926350" y="995225"/>
            <a:chExt cx="428650" cy="356600"/>
          </a:xfrm>
        </p:grpSpPr>
        <p:sp>
          <p:nvSpPr>
            <p:cNvPr id="666" name="Shape 666"/>
            <p:cNvSpPr/>
            <p:nvPr/>
          </p:nvSpPr>
          <p:spPr>
            <a:xfrm>
              <a:off x="1926350" y="1298075"/>
              <a:ext cx="208225" cy="53750"/>
            </a:xfrm>
            <a:custGeom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2146775" y="1298075"/>
              <a:ext cx="208225" cy="53750"/>
            </a:xfrm>
            <a:custGeom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1926350" y="995225"/>
              <a:ext cx="208225" cy="332175"/>
            </a:xfrm>
            <a:custGeom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2146775" y="995225"/>
              <a:ext cx="208225" cy="332175"/>
            </a:xfrm>
            <a:custGeom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0" name="Shape 670"/>
          <p:cNvGrpSpPr/>
          <p:nvPr/>
        </p:nvGrpSpPr>
        <p:grpSpPr>
          <a:xfrm>
            <a:off x="1760260" y="4177528"/>
            <a:ext cx="369303" cy="423035"/>
            <a:chOff x="1922075" y="1629000"/>
            <a:chExt cx="437200" cy="437200"/>
          </a:xfrm>
        </p:grpSpPr>
        <p:sp>
          <p:nvSpPr>
            <p:cNvPr id="671" name="Shape 671"/>
            <p:cNvSpPr/>
            <p:nvPr/>
          </p:nvSpPr>
          <p:spPr>
            <a:xfrm>
              <a:off x="2208425" y="1629000"/>
              <a:ext cx="150850" cy="150850"/>
            </a:xfrm>
            <a:custGeom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1922075" y="1686400"/>
              <a:ext cx="379800" cy="379800"/>
            </a:xfrm>
            <a:custGeom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3" name="Shape 673"/>
          <p:cNvGrpSpPr/>
          <p:nvPr/>
        </p:nvGrpSpPr>
        <p:grpSpPr>
          <a:xfrm>
            <a:off x="2927105" y="4206676"/>
            <a:ext cx="267905" cy="364731"/>
            <a:chOff x="6730350" y="2315900"/>
            <a:chExt cx="257700" cy="420100"/>
          </a:xfrm>
        </p:grpSpPr>
        <p:sp>
          <p:nvSpPr>
            <p:cNvPr id="674" name="Shape 674"/>
            <p:cNvSpPr/>
            <p:nvPr/>
          </p:nvSpPr>
          <p:spPr>
            <a:xfrm>
              <a:off x="6807900" y="2671250"/>
              <a:ext cx="102600" cy="22625"/>
            </a:xfrm>
            <a:custGeom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6807900" y="2636450"/>
              <a:ext cx="102600" cy="22625"/>
            </a:xfrm>
            <a:custGeom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6807900" y="2706075"/>
              <a:ext cx="102600" cy="29925"/>
            </a:xfrm>
            <a:custGeom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6811575" y="2463675"/>
              <a:ext cx="95275" cy="160600"/>
            </a:xfrm>
            <a:custGeom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6730350" y="2315900"/>
              <a:ext cx="257700" cy="308375"/>
            </a:xfrm>
            <a:custGeom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type="title"/>
          </p:nvPr>
        </p:nvSpPr>
        <p:spPr>
          <a:xfrm>
            <a:off x="1320025" y="622150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Información </a:t>
            </a:r>
            <a:r>
              <a:rPr lang="en" sz="3000"/>
              <a:t>del</a:t>
            </a:r>
            <a:r>
              <a:rPr lang="en" sz="3000"/>
              <a:t> Fondo </a:t>
            </a:r>
            <a:endParaRPr sz="3000"/>
          </a:p>
        </p:txBody>
      </p:sp>
      <p:sp>
        <p:nvSpPr>
          <p:cNvPr id="684" name="Shape 684"/>
          <p:cNvSpPr txBox="1"/>
          <p:nvPr>
            <p:ph idx="2" type="body"/>
          </p:nvPr>
        </p:nvSpPr>
        <p:spPr>
          <a:xfrm>
            <a:off x="4642177" y="1582625"/>
            <a:ext cx="31335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¿P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or qué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 ocurre?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-acceso a dos sistemas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lingüísticos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-necesidad lexical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-para citar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-un tema particular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-contexto social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</p:txBody>
      </p:sp>
      <p:sp>
        <p:nvSpPr>
          <p:cNvPr id="685" name="Shape 685"/>
          <p:cNvSpPr txBox="1"/>
          <p:nvPr>
            <p:ph idx="1" type="body"/>
          </p:nvPr>
        </p:nvSpPr>
        <p:spPr>
          <a:xfrm>
            <a:off x="1320025" y="1582625"/>
            <a:ext cx="3133500" cy="339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Cambio de Código: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Cuando uno alterna de una lengua a otra en e</a:t>
            </a:r>
            <a:r>
              <a:rPr b="1" lang="en"/>
              <a:t>l</a:t>
            </a:r>
            <a:r>
              <a:rPr b="1" lang="en"/>
              <a:t> contexto de una </a:t>
            </a:r>
            <a:r>
              <a:rPr b="1" lang="en"/>
              <a:t>conversación</a:t>
            </a:r>
            <a:r>
              <a:rPr b="1" lang="en"/>
              <a:t>/</a:t>
            </a:r>
            <a:r>
              <a:rPr b="1" lang="en"/>
              <a:t>oración</a:t>
            </a:r>
            <a:r>
              <a:rPr b="1" lang="en"/>
              <a:t>. </a:t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/>
              <a:t>Ej. </a:t>
            </a:r>
            <a:r>
              <a:rPr b="1" lang="en" sz="14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" sz="1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"</a:t>
            </a:r>
            <a:r>
              <a:rPr b="1" i="1" lang="en" sz="16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lo siento mucho</a:t>
            </a:r>
            <a:r>
              <a:rPr i="1" lang="en" sz="1600">
                <a:solidFill>
                  <a:srgbClr val="990000"/>
                </a:solidFill>
                <a:latin typeface="Montserrat"/>
                <a:ea typeface="Montserrat"/>
                <a:cs typeface="Montserrat"/>
                <a:sym typeface="Montserrat"/>
              </a:rPr>
              <a:t> cha' rija' xchop wa'i, xchop wa'in" </a:t>
            </a:r>
            <a:r>
              <a:rPr i="1" lang="en" sz="16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= "lo siento mucho, dice, ella empieza a comer"</a:t>
            </a:r>
            <a:endParaRPr b="1" i="1" sz="16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686" name="Shape 68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87" name="Shape 687"/>
          <p:cNvCxnSpPr/>
          <p:nvPr/>
        </p:nvCxnSpPr>
        <p:spPr>
          <a:xfrm>
            <a:off x="1412200" y="1290250"/>
            <a:ext cx="21246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8" name="Shape 688"/>
          <p:cNvSpPr txBox="1"/>
          <p:nvPr>
            <p:ph type="title"/>
          </p:nvPr>
        </p:nvSpPr>
        <p:spPr>
          <a:xfrm>
            <a:off x="1320025" y="622150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Información del Fondo </a:t>
            </a:r>
            <a:endParaRPr sz="3000"/>
          </a:p>
        </p:txBody>
      </p:sp>
      <p:grpSp>
        <p:nvGrpSpPr>
          <p:cNvPr id="689" name="Shape 689"/>
          <p:cNvGrpSpPr/>
          <p:nvPr/>
        </p:nvGrpSpPr>
        <p:grpSpPr>
          <a:xfrm>
            <a:off x="6318556" y="714161"/>
            <a:ext cx="206030" cy="484093"/>
            <a:chOff x="3386850" y="2264625"/>
            <a:chExt cx="203950" cy="509250"/>
          </a:xfrm>
        </p:grpSpPr>
        <p:sp>
          <p:nvSpPr>
            <p:cNvPr id="690" name="Shape 690"/>
            <p:cNvSpPr/>
            <p:nvPr/>
          </p:nvSpPr>
          <p:spPr>
            <a:xfrm>
              <a:off x="3386850" y="2370850"/>
              <a:ext cx="203950" cy="403025"/>
            </a:xfrm>
            <a:custGeom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3446075" y="2264625"/>
              <a:ext cx="85500" cy="94050"/>
            </a:xfrm>
            <a:custGeom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2" name="Shape 692"/>
          <p:cNvGrpSpPr/>
          <p:nvPr/>
        </p:nvGrpSpPr>
        <p:grpSpPr>
          <a:xfrm>
            <a:off x="7010500" y="867572"/>
            <a:ext cx="212320" cy="330692"/>
            <a:chOff x="4753325" y="2329350"/>
            <a:chExt cx="167300" cy="379800"/>
          </a:xfrm>
        </p:grpSpPr>
        <p:sp>
          <p:nvSpPr>
            <p:cNvPr id="693" name="Shape 693"/>
            <p:cNvSpPr/>
            <p:nvPr/>
          </p:nvSpPr>
          <p:spPr>
            <a:xfrm>
              <a:off x="4753325" y="2424600"/>
              <a:ext cx="167300" cy="284550"/>
            </a:xfrm>
            <a:custGeom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4798500" y="2329350"/>
              <a:ext cx="76950" cy="84275"/>
            </a:xfrm>
            <a:custGeom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Shape 695"/>
          <p:cNvGrpSpPr/>
          <p:nvPr/>
        </p:nvGrpSpPr>
        <p:grpSpPr>
          <a:xfrm>
            <a:off x="6611008" y="695794"/>
            <a:ext cx="313077" cy="520818"/>
            <a:chOff x="4076175" y="2267050"/>
            <a:chExt cx="173450" cy="504375"/>
          </a:xfrm>
        </p:grpSpPr>
        <p:sp>
          <p:nvSpPr>
            <p:cNvPr id="696" name="Shape 696"/>
            <p:cNvSpPr/>
            <p:nvPr/>
          </p:nvSpPr>
          <p:spPr>
            <a:xfrm>
              <a:off x="4122600" y="2267050"/>
              <a:ext cx="80600" cy="91625"/>
            </a:xfrm>
            <a:custGeom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4076175" y="2370250"/>
              <a:ext cx="173450" cy="401175"/>
            </a:xfrm>
            <a:custGeom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Shape 702"/>
          <p:cNvSpPr txBox="1"/>
          <p:nvPr>
            <p:ph type="title"/>
          </p:nvPr>
        </p:nvSpPr>
        <p:spPr>
          <a:xfrm>
            <a:off x="1320025" y="622150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...continuado</a:t>
            </a:r>
            <a:endParaRPr sz="3000"/>
          </a:p>
        </p:txBody>
      </p:sp>
      <p:sp>
        <p:nvSpPr>
          <p:cNvPr id="703" name="Shape 703"/>
          <p:cNvSpPr txBox="1"/>
          <p:nvPr>
            <p:ph idx="1" type="body"/>
          </p:nvPr>
        </p:nvSpPr>
        <p:spPr>
          <a:xfrm>
            <a:off x="1320025" y="1436438"/>
            <a:ext cx="6057900" cy="29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Tipos de Cambios de Código</a:t>
            </a:r>
            <a:endParaRPr b="1" sz="2400"/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Entre oraciones</a:t>
            </a:r>
            <a:r>
              <a:rPr b="1" lang="en" sz="2400"/>
              <a:t> </a:t>
            </a:r>
            <a:endParaRPr b="1"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>
                <a:latin typeface="Montserrat"/>
                <a:ea typeface="Montserrat"/>
                <a:cs typeface="Montserrat"/>
                <a:sym typeface="Montserrat"/>
              </a:rPr>
              <a:t>Dentro de oraciones</a:t>
            </a:r>
            <a:r>
              <a:rPr b="1" lang="en" sz="2400"/>
              <a:t> </a:t>
            </a:r>
            <a:endParaRPr b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b="1" lang="en" sz="2400"/>
              <a:t>Inserción </a:t>
            </a:r>
            <a:endParaRPr b="1"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b="1" lang="en" sz="2400"/>
              <a:t>Alternancia </a:t>
            </a:r>
            <a:endParaRPr b="1"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Influencia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Influencia de Español sobre “</a:t>
            </a:r>
            <a:r>
              <a:rPr b="1" i="1" lang="en" sz="2400"/>
              <a:t>pa</a:t>
            </a:r>
            <a:r>
              <a:rPr b="1" lang="en" sz="2400"/>
              <a:t>” y “</a:t>
            </a:r>
            <a:r>
              <a:rPr b="1" i="1" lang="en" sz="2400"/>
              <a:t>jun</a:t>
            </a:r>
            <a:r>
              <a:rPr b="1" lang="en" sz="2400"/>
              <a:t>”.</a:t>
            </a:r>
            <a:endParaRPr b="1"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704" name="Shape 70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5" name="Shape 705"/>
          <p:cNvGrpSpPr/>
          <p:nvPr/>
        </p:nvGrpSpPr>
        <p:grpSpPr>
          <a:xfrm>
            <a:off x="6318556" y="714161"/>
            <a:ext cx="206030" cy="484093"/>
            <a:chOff x="3386850" y="2264625"/>
            <a:chExt cx="203950" cy="509250"/>
          </a:xfrm>
        </p:grpSpPr>
        <p:sp>
          <p:nvSpPr>
            <p:cNvPr id="706" name="Shape 706"/>
            <p:cNvSpPr/>
            <p:nvPr/>
          </p:nvSpPr>
          <p:spPr>
            <a:xfrm>
              <a:off x="3386850" y="2370850"/>
              <a:ext cx="203950" cy="403025"/>
            </a:xfrm>
            <a:custGeom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3446075" y="2264625"/>
              <a:ext cx="85500" cy="94050"/>
            </a:xfrm>
            <a:custGeom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Shape 708"/>
          <p:cNvGrpSpPr/>
          <p:nvPr/>
        </p:nvGrpSpPr>
        <p:grpSpPr>
          <a:xfrm>
            <a:off x="7010500" y="867572"/>
            <a:ext cx="212320" cy="330692"/>
            <a:chOff x="4753325" y="2329350"/>
            <a:chExt cx="167300" cy="379800"/>
          </a:xfrm>
        </p:grpSpPr>
        <p:sp>
          <p:nvSpPr>
            <p:cNvPr id="709" name="Shape 709"/>
            <p:cNvSpPr/>
            <p:nvPr/>
          </p:nvSpPr>
          <p:spPr>
            <a:xfrm>
              <a:off x="4753325" y="2424600"/>
              <a:ext cx="167300" cy="284550"/>
            </a:xfrm>
            <a:custGeom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4798500" y="2329350"/>
              <a:ext cx="76950" cy="84275"/>
            </a:xfrm>
            <a:custGeom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Shape 711"/>
          <p:cNvGrpSpPr/>
          <p:nvPr/>
        </p:nvGrpSpPr>
        <p:grpSpPr>
          <a:xfrm>
            <a:off x="6611008" y="695794"/>
            <a:ext cx="313077" cy="520818"/>
            <a:chOff x="4076175" y="2267050"/>
            <a:chExt cx="173450" cy="504375"/>
          </a:xfrm>
        </p:grpSpPr>
        <p:sp>
          <p:nvSpPr>
            <p:cNvPr id="712" name="Shape 712"/>
            <p:cNvSpPr/>
            <p:nvPr/>
          </p:nvSpPr>
          <p:spPr>
            <a:xfrm>
              <a:off x="4122600" y="2267050"/>
              <a:ext cx="80600" cy="91625"/>
            </a:xfrm>
            <a:custGeom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4076175" y="2370250"/>
              <a:ext cx="173450" cy="401175"/>
            </a:xfrm>
            <a:custGeom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14" name="Shape 714"/>
          <p:cNvCxnSpPr/>
          <p:nvPr/>
        </p:nvCxnSpPr>
        <p:spPr>
          <a:xfrm flipH="1" rot="10800000">
            <a:off x="1412200" y="1282750"/>
            <a:ext cx="2591100" cy="75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type="ctrTitle"/>
          </p:nvPr>
        </p:nvSpPr>
        <p:spPr>
          <a:xfrm>
            <a:off x="685800" y="1659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Propósito de la Investigación</a:t>
            </a:r>
            <a:endParaRPr/>
          </a:p>
        </p:txBody>
      </p:sp>
      <p:sp>
        <p:nvSpPr>
          <p:cNvPr id="720" name="Shape 720"/>
          <p:cNvSpPr txBox="1"/>
          <p:nvPr>
            <p:ph idx="1" type="subTitle"/>
          </p:nvPr>
        </p:nvSpPr>
        <p:spPr>
          <a:xfrm>
            <a:off x="685800" y="2687652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estaba buscando?</a:t>
            </a:r>
            <a:endParaRPr/>
          </a:p>
        </p:txBody>
      </p:sp>
      <p:cxnSp>
        <p:nvCxnSpPr>
          <p:cNvPr id="721" name="Shape 721"/>
          <p:cNvCxnSpPr/>
          <p:nvPr/>
        </p:nvCxnSpPr>
        <p:spPr>
          <a:xfrm rot="10800000">
            <a:off x="418875" y="1361575"/>
            <a:ext cx="11700" cy="2036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2" name="Shape 722"/>
          <p:cNvGrpSpPr/>
          <p:nvPr/>
        </p:nvGrpSpPr>
        <p:grpSpPr>
          <a:xfrm>
            <a:off x="2623678" y="4224061"/>
            <a:ext cx="407417" cy="366540"/>
            <a:chOff x="3955900" y="2984500"/>
            <a:chExt cx="414000" cy="422525"/>
          </a:xfrm>
        </p:grpSpPr>
        <p:sp>
          <p:nvSpPr>
            <p:cNvPr id="723" name="Shape 723"/>
            <p:cNvSpPr/>
            <p:nvPr/>
          </p:nvSpPr>
          <p:spPr>
            <a:xfrm>
              <a:off x="3955900" y="2984500"/>
              <a:ext cx="315700" cy="315675"/>
            </a:xfrm>
            <a:custGeom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3992525" y="3021125"/>
              <a:ext cx="242425" cy="242425"/>
            </a:xfrm>
            <a:custGeom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4215400" y="3253150"/>
              <a:ext cx="154500" cy="153875"/>
            </a:xfrm>
            <a:custGeom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Shape 726"/>
          <p:cNvGrpSpPr/>
          <p:nvPr/>
        </p:nvGrpSpPr>
        <p:grpSpPr>
          <a:xfrm>
            <a:off x="2071277" y="4258915"/>
            <a:ext cx="412793" cy="296806"/>
            <a:chOff x="3241525" y="3039450"/>
            <a:chExt cx="494600" cy="312625"/>
          </a:xfrm>
        </p:grpSpPr>
        <p:sp>
          <p:nvSpPr>
            <p:cNvPr id="727" name="Shape 727"/>
            <p:cNvSpPr/>
            <p:nvPr/>
          </p:nvSpPr>
          <p:spPr>
            <a:xfrm>
              <a:off x="3241525" y="3039450"/>
              <a:ext cx="494600" cy="312625"/>
            </a:xfrm>
            <a:custGeom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3384400" y="3091350"/>
              <a:ext cx="208850" cy="208825"/>
            </a:xfrm>
            <a:custGeom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Shape 729"/>
          <p:cNvGrpSpPr/>
          <p:nvPr/>
        </p:nvGrpSpPr>
        <p:grpSpPr>
          <a:xfrm>
            <a:off x="1646743" y="4119562"/>
            <a:ext cx="284944" cy="575542"/>
            <a:chOff x="4076175" y="2267050"/>
            <a:chExt cx="173450" cy="504375"/>
          </a:xfrm>
        </p:grpSpPr>
        <p:sp>
          <p:nvSpPr>
            <p:cNvPr id="730" name="Shape 730"/>
            <p:cNvSpPr/>
            <p:nvPr/>
          </p:nvSpPr>
          <p:spPr>
            <a:xfrm>
              <a:off x="4122600" y="2267050"/>
              <a:ext cx="80600" cy="91625"/>
            </a:xfrm>
            <a:custGeom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4076175" y="2370250"/>
              <a:ext cx="173450" cy="401175"/>
            </a:xfrm>
            <a:custGeom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hape 736"/>
          <p:cNvSpPr txBox="1"/>
          <p:nvPr>
            <p:ph type="title"/>
          </p:nvPr>
        </p:nvSpPr>
        <p:spPr>
          <a:xfrm>
            <a:off x="1320025" y="866525"/>
            <a:ext cx="6455700" cy="66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Propósito de la Investigación</a:t>
            </a:r>
            <a:endParaRPr/>
          </a:p>
        </p:txBody>
      </p:sp>
      <p:sp>
        <p:nvSpPr>
          <p:cNvPr id="737" name="Shape 737"/>
          <p:cNvSpPr txBox="1"/>
          <p:nvPr>
            <p:ph idx="1" type="body"/>
          </p:nvPr>
        </p:nvSpPr>
        <p:spPr>
          <a:xfrm>
            <a:off x="1320025" y="1613275"/>
            <a:ext cx="5987100" cy="290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Categorizar los préstamos en 3 grupos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Averiguar </a:t>
            </a:r>
            <a:r>
              <a:rPr lang="en" sz="2400"/>
              <a:t>las</a:t>
            </a:r>
            <a:r>
              <a:rPr lang="en" sz="2400"/>
              <a:t> palabras más prestadas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Comparar porcentajes de palabras prestadas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◂"/>
            </a:pPr>
            <a:r>
              <a:rPr lang="en" sz="2400"/>
              <a:t>Identificar casos interesantes</a:t>
            </a:r>
            <a:endParaRPr sz="2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738" name="Shape 73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39" name="Shape 739"/>
          <p:cNvCxnSpPr/>
          <p:nvPr/>
        </p:nvCxnSpPr>
        <p:spPr>
          <a:xfrm>
            <a:off x="1412200" y="1534625"/>
            <a:ext cx="2124600" cy="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type="ctrTitle"/>
          </p:nvPr>
        </p:nvSpPr>
        <p:spPr>
          <a:xfrm>
            <a:off x="685800" y="1553550"/>
            <a:ext cx="4252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A400"/>
                </a:solidFill>
              </a:rPr>
              <a:t>1.</a:t>
            </a:r>
            <a:endParaRPr>
              <a:solidFill>
                <a:srgbClr val="FFA4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¿Qué encontré?</a:t>
            </a:r>
            <a:endParaRPr/>
          </a:p>
        </p:txBody>
      </p:sp>
      <p:sp>
        <p:nvSpPr>
          <p:cNvPr id="745" name="Shape 745"/>
          <p:cNvSpPr txBox="1"/>
          <p:nvPr>
            <p:ph idx="1" type="subTitle"/>
          </p:nvPr>
        </p:nvSpPr>
        <p:spPr>
          <a:xfrm>
            <a:off x="685800" y="2606177"/>
            <a:ext cx="4252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Datos, estadísticas, y comparaciones. </a:t>
            </a:r>
            <a:endParaRPr/>
          </a:p>
        </p:txBody>
      </p:sp>
      <p:cxnSp>
        <p:nvCxnSpPr>
          <p:cNvPr id="746" name="Shape 746"/>
          <p:cNvCxnSpPr/>
          <p:nvPr/>
        </p:nvCxnSpPr>
        <p:spPr>
          <a:xfrm rot="10800000">
            <a:off x="405925" y="1553550"/>
            <a:ext cx="11700" cy="20364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7" name="Shape 747"/>
          <p:cNvGrpSpPr/>
          <p:nvPr/>
        </p:nvGrpSpPr>
        <p:grpSpPr>
          <a:xfrm>
            <a:off x="2266720" y="4229637"/>
            <a:ext cx="361309" cy="378945"/>
            <a:chOff x="5970800" y="1619250"/>
            <a:chExt cx="428650" cy="456725"/>
          </a:xfrm>
        </p:grpSpPr>
        <p:sp>
          <p:nvSpPr>
            <p:cNvPr id="748" name="Shape 748"/>
            <p:cNvSpPr/>
            <p:nvPr/>
          </p:nvSpPr>
          <p:spPr>
            <a:xfrm>
              <a:off x="5970800" y="1674200"/>
              <a:ext cx="377975" cy="377950"/>
            </a:xfrm>
            <a:custGeom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6068500" y="1771875"/>
              <a:ext cx="182575" cy="182600"/>
            </a:xfrm>
            <a:custGeom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5981175" y="2005125"/>
              <a:ext cx="75125" cy="70850"/>
            </a:xfrm>
            <a:custGeom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6263875" y="2005125"/>
              <a:ext cx="74525" cy="70850"/>
            </a:xfrm>
            <a:custGeom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6147875" y="1619250"/>
              <a:ext cx="251575" cy="255850"/>
            </a:xfrm>
            <a:custGeom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Shape 753"/>
          <p:cNvGrpSpPr/>
          <p:nvPr/>
        </p:nvGrpSpPr>
        <p:grpSpPr>
          <a:xfrm>
            <a:off x="2790887" y="4280949"/>
            <a:ext cx="455814" cy="276303"/>
            <a:chOff x="3936375" y="3703750"/>
            <a:chExt cx="453050" cy="332175"/>
          </a:xfrm>
        </p:grpSpPr>
        <p:sp>
          <p:nvSpPr>
            <p:cNvPr id="754" name="Shape 754"/>
            <p:cNvSpPr/>
            <p:nvPr/>
          </p:nvSpPr>
          <p:spPr>
            <a:xfrm>
              <a:off x="3936375" y="3703750"/>
              <a:ext cx="453050" cy="332175"/>
            </a:xfrm>
            <a:custGeom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3988875" y="3864325"/>
              <a:ext cx="77575" cy="133125"/>
            </a:xfrm>
            <a:custGeom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4259350" y="3864325"/>
              <a:ext cx="77575" cy="133125"/>
            </a:xfrm>
            <a:custGeom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078625" y="3717800"/>
              <a:ext cx="77575" cy="279650"/>
            </a:xfrm>
            <a:custGeom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4168375" y="3788625"/>
              <a:ext cx="78175" cy="208825"/>
            </a:xfrm>
            <a:custGeom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Shape 759"/>
          <p:cNvGrpSpPr/>
          <p:nvPr/>
        </p:nvGrpSpPr>
        <p:grpSpPr>
          <a:xfrm>
            <a:off x="1697111" y="4285326"/>
            <a:ext cx="455723" cy="267534"/>
            <a:chOff x="4610450" y="3703750"/>
            <a:chExt cx="453050" cy="332175"/>
          </a:xfrm>
        </p:grpSpPr>
        <p:sp>
          <p:nvSpPr>
            <p:cNvPr id="760" name="Shape 760"/>
            <p:cNvSpPr/>
            <p:nvPr/>
          </p:nvSpPr>
          <p:spPr>
            <a:xfrm>
              <a:off x="4610450" y="3703750"/>
              <a:ext cx="453050" cy="332175"/>
            </a:xfrm>
            <a:custGeom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4642200" y="3730000"/>
              <a:ext cx="389550" cy="249150"/>
            </a:xfrm>
            <a:custGeom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E806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ar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