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7"/>
  </p:notesMasterIdLst>
  <p:sldIdLst>
    <p:sldId id="256" r:id="rId2"/>
    <p:sldId id="286" r:id="rId3"/>
    <p:sldId id="288" r:id="rId4"/>
    <p:sldId id="269" r:id="rId5"/>
    <p:sldId id="272" r:id="rId6"/>
    <p:sldId id="294" r:id="rId7"/>
    <p:sldId id="290" r:id="rId8"/>
    <p:sldId id="287" r:id="rId9"/>
    <p:sldId id="283" r:id="rId10"/>
    <p:sldId id="284" r:id="rId11"/>
    <p:sldId id="295" r:id="rId12"/>
    <p:sldId id="285" r:id="rId13"/>
    <p:sldId id="291" r:id="rId14"/>
    <p:sldId id="292" r:id="rId15"/>
    <p:sldId id="27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181F1-92B6-41F8-BB0F-EABF07A8B48B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37A745-20E9-42F1-BC71-4F08CBE0A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109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each trial, two numbers are presented with some dots inside. Participants are asked to choose the number containing the larger dots.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children who have achieved automatic processing of two-digit numbers, the numerical magnitude is processed first, so the child must actively process the physical size of the dots.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Automaticity in processing is measured by comparing reaction times between congruent and incongruent trials.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37B6B0-A549-47A6-A209-B779FFE91F5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15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6/22/2018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6/22/2018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6/22/2018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6/22/2018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6/22/2018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6/22/2018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6/22/2018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160EA64-D806-43AC-9DF2-F8C432F32B4C}" type="datetimeFigureOut">
              <a:rPr lang="en-US" dirty="0"/>
              <a:pPr/>
              <a:t>6/22/2018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6/22/2018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1627094"/>
            <a:ext cx="8991600" cy="2405570"/>
          </a:xfrm>
        </p:spPr>
        <p:txBody>
          <a:bodyPr>
            <a:normAutofit/>
          </a:bodyPr>
          <a:lstStyle/>
          <a:p>
            <a:r>
              <a:rPr lang="x-none" b="1" dirty="0"/>
              <a:t>Comparación entre </a:t>
            </a:r>
            <a:r>
              <a:rPr lang="x-none" b="1" dirty="0" smtClean="0"/>
              <a:t>los </a:t>
            </a:r>
            <a:r>
              <a:rPr lang="x-none" b="1"/>
              <a:t>sistemas </a:t>
            </a:r>
            <a:r>
              <a:rPr lang="x-none" b="1" smtClean="0"/>
              <a:t>numérico</a:t>
            </a:r>
            <a:r>
              <a:rPr lang="es-GT" b="1" dirty="0"/>
              <a:t>s</a:t>
            </a:r>
            <a:r>
              <a:rPr lang="x-none" b="1" smtClean="0"/>
              <a:t>: </a:t>
            </a:r>
            <a:r>
              <a:rPr lang="x-none" b="1" dirty="0" smtClean="0"/>
              <a:t>Análisis de datos pilotos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200" dirty="0" smtClean="0"/>
              <a:t>Emily “</a:t>
            </a:r>
            <a:r>
              <a:rPr lang="en-US" sz="3200" dirty="0" err="1" smtClean="0"/>
              <a:t>Ixno’j</a:t>
            </a:r>
            <a:r>
              <a:rPr lang="en-US" sz="3200" dirty="0" smtClean="0"/>
              <a:t>” Speed</a:t>
            </a:r>
          </a:p>
          <a:p>
            <a:r>
              <a:rPr lang="en-US" sz="3200" dirty="0" err="1" smtClean="0"/>
              <a:t>Estudiante</a:t>
            </a:r>
            <a:r>
              <a:rPr lang="en-US" sz="3200" dirty="0" smtClean="0"/>
              <a:t> Doctoral </a:t>
            </a:r>
            <a:r>
              <a:rPr lang="en-US" sz="3200" dirty="0" err="1" smtClean="0"/>
              <a:t>en</a:t>
            </a:r>
            <a:r>
              <a:rPr lang="en-US" sz="3200" dirty="0" smtClean="0"/>
              <a:t> </a:t>
            </a:r>
            <a:r>
              <a:rPr lang="en-US" sz="3200" dirty="0" err="1" smtClean="0"/>
              <a:t>Neurociencia</a:t>
            </a:r>
            <a:r>
              <a:rPr lang="en-US" sz="3200" dirty="0" smtClean="0"/>
              <a:t> </a:t>
            </a:r>
            <a:r>
              <a:rPr lang="en-US" sz="3200" dirty="0" err="1" smtClean="0"/>
              <a:t>Educativo</a:t>
            </a:r>
            <a:endParaRPr lang="en-US" sz="3200" dirty="0"/>
          </a:p>
          <a:p>
            <a:r>
              <a:rPr lang="en-US" sz="3200" dirty="0" smtClean="0"/>
              <a:t>Utah State University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8648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439" y="0"/>
            <a:ext cx="11112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26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 </a:t>
            </a:r>
            <a:r>
              <a:rPr lang="en-US" dirty="0" err="1" smtClean="0"/>
              <a:t>significa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080" y="2638044"/>
            <a:ext cx="10981944" cy="358902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Los </a:t>
            </a:r>
            <a:r>
              <a:rPr lang="en-US" sz="3200" dirty="0" err="1" smtClean="0"/>
              <a:t>niños</a:t>
            </a:r>
            <a:r>
              <a:rPr lang="en-US" sz="3200" dirty="0" smtClean="0"/>
              <a:t> que </a:t>
            </a:r>
            <a:r>
              <a:rPr lang="en-US" sz="3200" dirty="0" err="1" smtClean="0"/>
              <a:t>hablan</a:t>
            </a:r>
            <a:r>
              <a:rPr lang="en-US" sz="3200" dirty="0" smtClean="0"/>
              <a:t> </a:t>
            </a:r>
            <a:r>
              <a:rPr lang="en-US" sz="3200" dirty="0" err="1" smtClean="0"/>
              <a:t>más</a:t>
            </a:r>
            <a:r>
              <a:rPr lang="en-US" sz="3200" dirty="0" smtClean="0"/>
              <a:t> </a:t>
            </a:r>
            <a:r>
              <a:rPr lang="en-US" sz="3200" dirty="0" err="1" smtClean="0"/>
              <a:t>Kachikel</a:t>
            </a:r>
            <a:r>
              <a:rPr lang="en-US" sz="3200" dirty="0" smtClean="0"/>
              <a:t> </a:t>
            </a:r>
            <a:r>
              <a:rPr lang="en-US" sz="3200" dirty="0" err="1" smtClean="0"/>
              <a:t>en</a:t>
            </a:r>
            <a:r>
              <a:rPr lang="en-US" sz="3200" dirty="0" smtClean="0"/>
              <a:t> las </a:t>
            </a:r>
            <a:r>
              <a:rPr lang="en-US" sz="3200" dirty="0" err="1" smtClean="0"/>
              <a:t>clases</a:t>
            </a:r>
            <a:r>
              <a:rPr lang="en-US" sz="3200" dirty="0" smtClean="0"/>
              <a:t> </a:t>
            </a:r>
            <a:r>
              <a:rPr lang="en-US" sz="3200" dirty="0" err="1" smtClean="0"/>
              <a:t>están</a:t>
            </a:r>
            <a:r>
              <a:rPr lang="en-US" sz="3200" dirty="0" smtClean="0"/>
              <a:t> </a:t>
            </a:r>
            <a:r>
              <a:rPr lang="en-US" sz="3200" dirty="0" err="1" smtClean="0"/>
              <a:t>contestando</a:t>
            </a:r>
            <a:r>
              <a:rPr lang="en-US" sz="3200" dirty="0" smtClean="0"/>
              <a:t> </a:t>
            </a:r>
            <a:r>
              <a:rPr lang="en-US" sz="3200" dirty="0" err="1" smtClean="0"/>
              <a:t>más</a:t>
            </a:r>
            <a:r>
              <a:rPr lang="en-US" sz="3200" dirty="0" smtClean="0"/>
              <a:t> </a:t>
            </a:r>
            <a:r>
              <a:rPr lang="en-US" sz="3200" dirty="0" err="1" smtClean="0"/>
              <a:t>rapido</a:t>
            </a:r>
            <a:r>
              <a:rPr lang="en-US" sz="3200" dirty="0" smtClean="0"/>
              <a:t> </a:t>
            </a:r>
            <a:r>
              <a:rPr lang="en-US" sz="3200" dirty="0" err="1" smtClean="0"/>
              <a:t>pero</a:t>
            </a:r>
            <a:r>
              <a:rPr lang="en-US" sz="3200" dirty="0" smtClean="0"/>
              <a:t> </a:t>
            </a:r>
            <a:r>
              <a:rPr lang="en-US" sz="3200" dirty="0" err="1" smtClean="0"/>
              <a:t>tienen</a:t>
            </a:r>
            <a:r>
              <a:rPr lang="en-US" sz="3200" dirty="0" smtClean="0"/>
              <a:t> </a:t>
            </a:r>
            <a:r>
              <a:rPr lang="en-US" sz="3200" dirty="0" err="1" smtClean="0"/>
              <a:t>menos</a:t>
            </a:r>
            <a:r>
              <a:rPr lang="en-US" sz="3200" dirty="0" smtClean="0"/>
              <a:t> precision </a:t>
            </a:r>
            <a:r>
              <a:rPr lang="en-US" sz="3200" dirty="0" err="1" smtClean="0"/>
              <a:t>en</a:t>
            </a:r>
            <a:r>
              <a:rPr lang="en-US" sz="3200" dirty="0" smtClean="0"/>
              <a:t> </a:t>
            </a:r>
            <a:r>
              <a:rPr lang="en-US" sz="3200" dirty="0" err="1" smtClean="0"/>
              <a:t>sus</a:t>
            </a:r>
            <a:r>
              <a:rPr lang="en-US" sz="3200" dirty="0" smtClean="0"/>
              <a:t> </a:t>
            </a:r>
            <a:r>
              <a:rPr lang="en-US" sz="3200" dirty="0" err="1" smtClean="0"/>
              <a:t>contestas</a:t>
            </a:r>
            <a:r>
              <a:rPr lang="en-US" sz="3200" dirty="0" smtClean="0"/>
              <a:t>. </a:t>
            </a:r>
          </a:p>
          <a:p>
            <a:r>
              <a:rPr lang="en-US" sz="3200" dirty="0" smtClean="0"/>
              <a:t>PERO ESTO ES BIEN.</a:t>
            </a:r>
          </a:p>
          <a:p>
            <a:r>
              <a:rPr lang="en-US" sz="3200" dirty="0" err="1"/>
              <a:t>E</a:t>
            </a:r>
            <a:r>
              <a:rPr lang="en-US" sz="3200" dirty="0" err="1" smtClean="0"/>
              <a:t>stán</a:t>
            </a:r>
            <a:r>
              <a:rPr lang="en-US" sz="3200" dirty="0" smtClean="0"/>
              <a:t> </a:t>
            </a:r>
            <a:r>
              <a:rPr lang="en-US" sz="3200" dirty="0" err="1"/>
              <a:t>procesando</a:t>
            </a:r>
            <a:r>
              <a:rPr lang="en-US" sz="3200" dirty="0"/>
              <a:t> </a:t>
            </a:r>
            <a:r>
              <a:rPr lang="en-US" sz="3200" dirty="0" err="1"/>
              <a:t>los</a:t>
            </a:r>
            <a:r>
              <a:rPr lang="en-US" sz="3200" dirty="0"/>
              <a:t> </a:t>
            </a:r>
            <a:r>
              <a:rPr lang="en-US" sz="3200" dirty="0" err="1"/>
              <a:t>numeros</a:t>
            </a:r>
            <a:r>
              <a:rPr lang="en-US" sz="3200" dirty="0"/>
              <a:t> y </a:t>
            </a:r>
            <a:r>
              <a:rPr lang="en-US" sz="3200" dirty="0" smtClean="0"/>
              <a:t>NO </a:t>
            </a:r>
            <a:r>
              <a:rPr lang="en-US" sz="3200" dirty="0" err="1"/>
              <a:t>están</a:t>
            </a:r>
            <a:r>
              <a:rPr lang="en-US" sz="3200" dirty="0"/>
              <a:t> </a:t>
            </a:r>
            <a:r>
              <a:rPr lang="en-US" sz="3200" dirty="0" err="1"/>
              <a:t>procesando</a:t>
            </a:r>
            <a:r>
              <a:rPr lang="en-US" sz="3200" dirty="0"/>
              <a:t> </a:t>
            </a:r>
            <a:r>
              <a:rPr lang="en-US" sz="3200" dirty="0" err="1"/>
              <a:t>los</a:t>
            </a:r>
            <a:r>
              <a:rPr lang="en-US" sz="3200" dirty="0"/>
              <a:t> </a:t>
            </a:r>
            <a:r>
              <a:rPr lang="en-US" sz="3200" dirty="0" err="1"/>
              <a:t>puntos</a:t>
            </a:r>
            <a:r>
              <a:rPr lang="en-US" sz="3200" dirty="0"/>
              <a:t>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96783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0648" y="818388"/>
            <a:ext cx="3889248" cy="1188720"/>
          </a:xfrm>
        </p:spPr>
        <p:txBody>
          <a:bodyPr/>
          <a:lstStyle/>
          <a:p>
            <a:r>
              <a:rPr lang="en-US" dirty="0" err="1" smtClean="0"/>
              <a:t>Limitaciones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0380" y="2656332"/>
            <a:ext cx="5129784" cy="3963924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Hice</a:t>
            </a:r>
            <a:r>
              <a:rPr lang="en-US" sz="2400" dirty="0" smtClean="0"/>
              <a:t> mi </a:t>
            </a:r>
            <a:r>
              <a:rPr lang="en-US" sz="2400" dirty="0" err="1" smtClean="0"/>
              <a:t>trabajo</a:t>
            </a:r>
            <a:r>
              <a:rPr lang="en-US" sz="2400" dirty="0" smtClean="0"/>
              <a:t> </a:t>
            </a:r>
            <a:r>
              <a:rPr lang="en-US" sz="2400" dirty="0" err="1" smtClean="0"/>
              <a:t>unicamente</a:t>
            </a:r>
            <a:r>
              <a:rPr lang="en-US" sz="2400" dirty="0" smtClean="0"/>
              <a:t> </a:t>
            </a:r>
            <a:r>
              <a:rPr lang="en-US" sz="2400" dirty="0" err="1" smtClean="0"/>
              <a:t>en</a:t>
            </a:r>
            <a:r>
              <a:rPr lang="en-US" sz="2400" dirty="0" smtClean="0"/>
              <a:t> </a:t>
            </a:r>
            <a:r>
              <a:rPr lang="en-US" sz="2400" dirty="0" err="1" smtClean="0"/>
              <a:t>español</a:t>
            </a:r>
            <a:r>
              <a:rPr lang="en-US" sz="2400" dirty="0" smtClean="0"/>
              <a:t>- </a:t>
            </a:r>
            <a:r>
              <a:rPr lang="en-US" sz="2400" dirty="0" err="1" smtClean="0"/>
              <a:t>debo</a:t>
            </a:r>
            <a:r>
              <a:rPr lang="en-US" sz="2400" dirty="0" smtClean="0"/>
              <a:t> </a:t>
            </a:r>
            <a:r>
              <a:rPr lang="en-US" sz="2400" dirty="0" err="1" smtClean="0"/>
              <a:t>hablar</a:t>
            </a:r>
            <a:r>
              <a:rPr lang="en-US" sz="2400" dirty="0" smtClean="0"/>
              <a:t> con </a:t>
            </a:r>
            <a:r>
              <a:rPr lang="en-US" sz="2400" dirty="0" err="1" smtClean="0"/>
              <a:t>niños</a:t>
            </a:r>
            <a:r>
              <a:rPr lang="en-US" sz="2400" dirty="0" smtClean="0"/>
              <a:t> </a:t>
            </a:r>
            <a:r>
              <a:rPr lang="en-US" sz="2400" dirty="0" err="1" smtClean="0"/>
              <a:t>sobre</a:t>
            </a:r>
            <a:r>
              <a:rPr lang="en-US" sz="2400" dirty="0" smtClean="0"/>
              <a:t> </a:t>
            </a:r>
            <a:r>
              <a:rPr lang="en-US" sz="2400" dirty="0" err="1" smtClean="0"/>
              <a:t>matemáticas</a:t>
            </a:r>
            <a:r>
              <a:rPr lang="en-US" sz="2400" dirty="0" smtClean="0"/>
              <a:t> </a:t>
            </a:r>
            <a:r>
              <a:rPr lang="en-US" sz="2400" dirty="0" err="1" smtClean="0"/>
              <a:t>mayas</a:t>
            </a:r>
            <a:r>
              <a:rPr lang="en-US" sz="2400" dirty="0" smtClean="0"/>
              <a:t> </a:t>
            </a:r>
            <a:r>
              <a:rPr lang="en-US" sz="2400" dirty="0" err="1" smtClean="0"/>
              <a:t>en</a:t>
            </a:r>
            <a:r>
              <a:rPr lang="en-US" sz="2400" dirty="0" smtClean="0"/>
              <a:t> </a:t>
            </a:r>
            <a:r>
              <a:rPr lang="en-US" sz="2400" dirty="0" err="1" smtClean="0"/>
              <a:t>una</a:t>
            </a:r>
            <a:r>
              <a:rPr lang="en-US" sz="2400" dirty="0" smtClean="0"/>
              <a:t> </a:t>
            </a:r>
            <a:r>
              <a:rPr lang="en-US" sz="2400" dirty="0" err="1" smtClean="0"/>
              <a:t>idioma</a:t>
            </a:r>
            <a:r>
              <a:rPr lang="en-US" sz="2400" dirty="0" smtClean="0"/>
              <a:t> </a:t>
            </a:r>
            <a:r>
              <a:rPr lang="en-US" sz="2400" dirty="0" err="1" smtClean="0"/>
              <a:t>maya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No </a:t>
            </a:r>
            <a:r>
              <a:rPr lang="en-US" sz="2400" dirty="0" err="1"/>
              <a:t>tengo</a:t>
            </a:r>
            <a:r>
              <a:rPr lang="en-US" sz="2400" dirty="0"/>
              <a:t> </a:t>
            </a:r>
            <a:r>
              <a:rPr lang="en-US" sz="2400" dirty="0" err="1" smtClean="0"/>
              <a:t>suficiente</a:t>
            </a:r>
            <a:r>
              <a:rPr lang="en-US" sz="2400" dirty="0" smtClean="0"/>
              <a:t> </a:t>
            </a:r>
            <a:r>
              <a:rPr lang="en-US" sz="2400" dirty="0" err="1"/>
              <a:t>participantes</a:t>
            </a:r>
            <a:r>
              <a:rPr lang="en-US" sz="2400" dirty="0"/>
              <a:t> para </a:t>
            </a:r>
            <a:r>
              <a:rPr lang="en-US" sz="2400" dirty="0" err="1"/>
              <a:t>llegar</a:t>
            </a:r>
            <a:r>
              <a:rPr lang="en-US" sz="2400" dirty="0"/>
              <a:t> </a:t>
            </a:r>
            <a:r>
              <a:rPr lang="en-US" sz="2400" dirty="0" err="1"/>
              <a:t>una</a:t>
            </a:r>
            <a:r>
              <a:rPr lang="en-US" sz="2400" dirty="0"/>
              <a:t> conclusion </a:t>
            </a:r>
            <a:r>
              <a:rPr lang="en-US" sz="2400" dirty="0" err="1"/>
              <a:t>muy</a:t>
            </a:r>
            <a:r>
              <a:rPr lang="en-US" sz="2400" dirty="0"/>
              <a:t> </a:t>
            </a:r>
            <a:r>
              <a:rPr lang="en-US" sz="2400" dirty="0" err="1"/>
              <a:t>concreta</a:t>
            </a:r>
            <a:r>
              <a:rPr lang="en-US" sz="2400" dirty="0"/>
              <a:t>- </a:t>
            </a:r>
            <a:r>
              <a:rPr lang="en-US" sz="2400" dirty="0" err="1"/>
              <a:t>necesito</a:t>
            </a:r>
            <a:r>
              <a:rPr lang="en-US" sz="2400" dirty="0"/>
              <a:t> </a:t>
            </a:r>
            <a:r>
              <a:rPr lang="en-US" sz="2400" dirty="0" err="1"/>
              <a:t>regresar</a:t>
            </a:r>
            <a:r>
              <a:rPr lang="en-US" sz="2400" dirty="0"/>
              <a:t>. 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4" name="Picture 3" descr="Image result for mayan calendar gear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616931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967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Realidad</a:t>
            </a:r>
            <a:r>
              <a:rPr lang="en-US" dirty="0" smtClean="0"/>
              <a:t> de </a:t>
            </a:r>
            <a:r>
              <a:rPr lang="en-US" dirty="0" err="1" smtClean="0"/>
              <a:t>educación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matemáticas</a:t>
            </a:r>
            <a:r>
              <a:rPr lang="en-US" dirty="0" smtClean="0"/>
              <a:t> </a:t>
            </a:r>
            <a:r>
              <a:rPr lang="en-US" dirty="0" err="1" smtClean="0"/>
              <a:t>mayas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2638044"/>
            <a:ext cx="10936224" cy="3799332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Los </a:t>
            </a:r>
            <a:r>
              <a:rPr lang="en-US" sz="3200" dirty="0" err="1"/>
              <a:t>niños</a:t>
            </a:r>
            <a:r>
              <a:rPr lang="en-US" sz="3200" dirty="0"/>
              <a:t> </a:t>
            </a:r>
            <a:r>
              <a:rPr lang="en-US" sz="3200" dirty="0" smtClean="0"/>
              <a:t>NO </a:t>
            </a:r>
            <a:r>
              <a:rPr lang="en-US" sz="3200" dirty="0" err="1"/>
              <a:t>están</a:t>
            </a:r>
            <a:r>
              <a:rPr lang="en-US" sz="3200" dirty="0"/>
              <a:t> </a:t>
            </a:r>
            <a:r>
              <a:rPr lang="en-US" sz="3200" dirty="0" err="1"/>
              <a:t>aprendiendo</a:t>
            </a:r>
            <a:r>
              <a:rPr lang="en-US" sz="3200" dirty="0"/>
              <a:t> </a:t>
            </a:r>
            <a:r>
              <a:rPr lang="en-US" sz="3200" dirty="0" err="1"/>
              <a:t>hacer</a:t>
            </a:r>
            <a:r>
              <a:rPr lang="en-US" sz="3200" dirty="0"/>
              <a:t> </a:t>
            </a:r>
            <a:r>
              <a:rPr lang="en-US" sz="3200" dirty="0" err="1"/>
              <a:t>matematicas</a:t>
            </a:r>
            <a:r>
              <a:rPr lang="en-US" sz="3200" dirty="0"/>
              <a:t> </a:t>
            </a:r>
            <a:r>
              <a:rPr lang="en-US" sz="3200" dirty="0" err="1"/>
              <a:t>en</a:t>
            </a:r>
            <a:r>
              <a:rPr lang="en-US" sz="3200" dirty="0"/>
              <a:t> </a:t>
            </a:r>
            <a:r>
              <a:rPr lang="en-US" sz="3200" dirty="0" smtClean="0"/>
              <a:t>K</a:t>
            </a:r>
            <a:r>
              <a:rPr lang="x-none" sz="3200" dirty="0" smtClean="0"/>
              <a:t>aqchikel</a:t>
            </a:r>
            <a:r>
              <a:rPr lang="en-US" sz="3200" dirty="0" smtClean="0"/>
              <a:t> </a:t>
            </a:r>
            <a:r>
              <a:rPr lang="en-US" sz="3200" dirty="0" err="1"/>
              <a:t>ni</a:t>
            </a:r>
            <a:r>
              <a:rPr lang="en-US" sz="3200" dirty="0"/>
              <a:t> </a:t>
            </a:r>
            <a:r>
              <a:rPr lang="en-US" sz="3200" dirty="0" err="1"/>
              <a:t>en</a:t>
            </a:r>
            <a:r>
              <a:rPr lang="en-US" sz="3200" dirty="0"/>
              <a:t> el </a:t>
            </a:r>
            <a:r>
              <a:rPr lang="en-US" sz="3200" dirty="0" err="1"/>
              <a:t>sistema</a:t>
            </a:r>
            <a:r>
              <a:rPr lang="en-US" sz="3200" dirty="0"/>
              <a:t> </a:t>
            </a:r>
            <a:r>
              <a:rPr lang="en-US" sz="3200" dirty="0" err="1" smtClean="0"/>
              <a:t>numerico</a:t>
            </a:r>
            <a:r>
              <a:rPr lang="en-US" sz="3200" dirty="0" smtClean="0"/>
              <a:t> </a:t>
            </a:r>
            <a:r>
              <a:rPr lang="en-US" sz="3200" dirty="0" err="1" smtClean="0"/>
              <a:t>maya</a:t>
            </a:r>
            <a:r>
              <a:rPr lang="en-US" sz="3200" dirty="0" smtClean="0"/>
              <a:t>, y </a:t>
            </a:r>
            <a:r>
              <a:rPr lang="en-US" sz="3200" dirty="0" err="1" smtClean="0"/>
              <a:t>casi</a:t>
            </a:r>
            <a:r>
              <a:rPr lang="en-US" sz="3200" dirty="0" smtClean="0"/>
              <a:t> no </a:t>
            </a:r>
            <a:r>
              <a:rPr lang="en-US" sz="3200" dirty="0" err="1" smtClean="0"/>
              <a:t>están</a:t>
            </a:r>
            <a:r>
              <a:rPr lang="en-US" sz="3200" dirty="0" smtClean="0"/>
              <a:t> </a:t>
            </a:r>
            <a:r>
              <a:rPr lang="en-US" sz="3200" dirty="0" err="1" smtClean="0"/>
              <a:t>aprendiendo</a:t>
            </a:r>
            <a:r>
              <a:rPr lang="en-US" sz="3200" dirty="0" smtClean="0"/>
              <a:t> </a:t>
            </a:r>
            <a:r>
              <a:rPr lang="en-US" sz="3200" dirty="0" err="1" smtClean="0"/>
              <a:t>contar</a:t>
            </a:r>
            <a:r>
              <a:rPr lang="en-US" sz="3200" dirty="0" smtClean="0"/>
              <a:t> </a:t>
            </a:r>
            <a:r>
              <a:rPr lang="en-US" sz="3200" dirty="0" err="1" smtClean="0"/>
              <a:t>en</a:t>
            </a:r>
            <a:r>
              <a:rPr lang="en-US" sz="3200" dirty="0"/>
              <a:t> </a:t>
            </a:r>
            <a:r>
              <a:rPr lang="en-US" sz="3200" dirty="0" smtClean="0"/>
              <a:t>Kaqchikel.</a:t>
            </a:r>
          </a:p>
          <a:p>
            <a:r>
              <a:rPr lang="en-US" sz="3200" dirty="0" err="1" smtClean="0"/>
              <a:t>Clases</a:t>
            </a:r>
            <a:r>
              <a:rPr lang="en-US" sz="3200" dirty="0" smtClean="0"/>
              <a:t> de </a:t>
            </a:r>
            <a:r>
              <a:rPr lang="en-US" sz="3200" dirty="0" err="1" smtClean="0"/>
              <a:t>matemáticas</a:t>
            </a:r>
            <a:r>
              <a:rPr lang="en-US" sz="3200" dirty="0" smtClean="0"/>
              <a:t> son </a:t>
            </a:r>
            <a:r>
              <a:rPr lang="en-US" sz="3200" dirty="0" err="1" smtClean="0"/>
              <a:t>casí</a:t>
            </a:r>
            <a:r>
              <a:rPr lang="en-US" sz="3200" dirty="0" smtClean="0"/>
              <a:t> </a:t>
            </a:r>
            <a:r>
              <a:rPr lang="en-US" sz="3200" dirty="0" err="1" smtClean="0"/>
              <a:t>completamente</a:t>
            </a:r>
            <a:r>
              <a:rPr lang="en-US" sz="3200" dirty="0" smtClean="0"/>
              <a:t> </a:t>
            </a:r>
            <a:r>
              <a:rPr lang="en-US" sz="3200" dirty="0" err="1" smtClean="0"/>
              <a:t>en</a:t>
            </a:r>
            <a:r>
              <a:rPr lang="en-US" sz="3200" dirty="0" smtClean="0"/>
              <a:t> </a:t>
            </a:r>
            <a:r>
              <a:rPr lang="en-US" sz="3200" dirty="0" err="1" smtClean="0"/>
              <a:t>español</a:t>
            </a:r>
            <a:r>
              <a:rPr lang="en-US" sz="3200" dirty="0" smtClean="0"/>
              <a:t>, </a:t>
            </a:r>
            <a:r>
              <a:rPr lang="en-US" sz="3200" dirty="0" err="1" smtClean="0"/>
              <a:t>incluso</a:t>
            </a:r>
            <a:r>
              <a:rPr lang="en-US" sz="3200" dirty="0" smtClean="0"/>
              <a:t> </a:t>
            </a:r>
            <a:r>
              <a:rPr lang="en-US" sz="3200" dirty="0" err="1" smtClean="0"/>
              <a:t>en</a:t>
            </a:r>
            <a:r>
              <a:rPr lang="en-US" sz="3200" dirty="0" smtClean="0"/>
              <a:t> las </a:t>
            </a:r>
            <a:r>
              <a:rPr lang="en-US" sz="3200" dirty="0" err="1" smtClean="0"/>
              <a:t>escuelas</a:t>
            </a:r>
            <a:r>
              <a:rPr lang="en-US" sz="3200" dirty="0" smtClean="0"/>
              <a:t> que </a:t>
            </a:r>
            <a:r>
              <a:rPr lang="en-US" sz="3200" dirty="0" err="1" smtClean="0"/>
              <a:t>hablan</a:t>
            </a:r>
            <a:r>
              <a:rPr lang="en-US" sz="3200" dirty="0" smtClean="0"/>
              <a:t> </a:t>
            </a:r>
            <a:r>
              <a:rPr lang="en-US" sz="3200" dirty="0" err="1" smtClean="0"/>
              <a:t>más</a:t>
            </a:r>
            <a:r>
              <a:rPr lang="en-US" sz="3200" dirty="0" smtClean="0"/>
              <a:t> Kaqchikel.</a:t>
            </a:r>
          </a:p>
          <a:p>
            <a:r>
              <a:rPr lang="en-US" sz="3200" dirty="0" smtClean="0"/>
              <a:t>No hay </a:t>
            </a:r>
            <a:r>
              <a:rPr lang="en-US" sz="3200" dirty="0" err="1" smtClean="0"/>
              <a:t>materiales</a:t>
            </a:r>
            <a:r>
              <a:rPr lang="en-US" sz="3200" dirty="0" smtClean="0"/>
              <a:t> </a:t>
            </a:r>
            <a:r>
              <a:rPr lang="en-US" sz="3200" dirty="0" err="1" smtClean="0"/>
              <a:t>ni</a:t>
            </a:r>
            <a:r>
              <a:rPr lang="en-US" sz="3200" dirty="0" smtClean="0"/>
              <a:t> </a:t>
            </a:r>
            <a:r>
              <a:rPr lang="en-US" sz="3200" dirty="0" err="1" smtClean="0"/>
              <a:t>recursos</a:t>
            </a:r>
            <a:r>
              <a:rPr lang="en-US" sz="3200" dirty="0" smtClean="0"/>
              <a:t> </a:t>
            </a:r>
            <a:r>
              <a:rPr lang="en-US" sz="3200" dirty="0" err="1" smtClean="0"/>
              <a:t>por</a:t>
            </a:r>
            <a:r>
              <a:rPr lang="en-US" sz="3200" dirty="0" smtClean="0"/>
              <a:t> </a:t>
            </a:r>
            <a:r>
              <a:rPr lang="en-US" sz="3200" dirty="0" err="1" smtClean="0"/>
              <a:t>los</a:t>
            </a:r>
            <a:r>
              <a:rPr lang="en-US" sz="3200" dirty="0" smtClean="0"/>
              <a:t> maestros que </a:t>
            </a:r>
            <a:r>
              <a:rPr lang="en-US" sz="3200" dirty="0" err="1" smtClean="0"/>
              <a:t>quieren</a:t>
            </a:r>
            <a:r>
              <a:rPr lang="en-US" sz="3200" dirty="0" smtClean="0"/>
              <a:t> </a:t>
            </a:r>
            <a:r>
              <a:rPr lang="en-US" sz="3200" dirty="0" err="1" smtClean="0"/>
              <a:t>enseñar</a:t>
            </a:r>
            <a:r>
              <a:rPr lang="en-US" sz="3200" dirty="0"/>
              <a:t> </a:t>
            </a:r>
            <a:r>
              <a:rPr lang="en-US" sz="3200" dirty="0" err="1" smtClean="0"/>
              <a:t>matemáticas</a:t>
            </a:r>
            <a:r>
              <a:rPr lang="en-US" sz="3200" dirty="0" smtClean="0"/>
              <a:t> </a:t>
            </a:r>
            <a:r>
              <a:rPr lang="en-US" sz="3200" dirty="0" err="1" smtClean="0"/>
              <a:t>en</a:t>
            </a:r>
            <a:r>
              <a:rPr lang="en-US" sz="3200" dirty="0" smtClean="0"/>
              <a:t> Kaqchikel o </a:t>
            </a:r>
            <a:r>
              <a:rPr lang="en-US" sz="3200" dirty="0" err="1" smtClean="0"/>
              <a:t>más</a:t>
            </a:r>
            <a:r>
              <a:rPr lang="en-US" sz="3200" dirty="0" smtClean="0"/>
              <a:t> </a:t>
            </a:r>
            <a:r>
              <a:rPr lang="en-US" sz="3200" dirty="0" err="1" smtClean="0"/>
              <a:t>sobre</a:t>
            </a:r>
            <a:r>
              <a:rPr lang="en-US" sz="3200" dirty="0" smtClean="0"/>
              <a:t> el </a:t>
            </a:r>
            <a:r>
              <a:rPr lang="en-US" sz="3200" dirty="0" err="1" smtClean="0"/>
              <a:t>sistema</a:t>
            </a:r>
            <a:r>
              <a:rPr lang="en-US" sz="3200" dirty="0" smtClean="0"/>
              <a:t> </a:t>
            </a:r>
            <a:r>
              <a:rPr lang="en-US" sz="3200" dirty="0" err="1" smtClean="0"/>
              <a:t>numerico</a:t>
            </a:r>
            <a:r>
              <a:rPr lang="en-US" sz="3200" dirty="0" smtClean="0"/>
              <a:t> </a:t>
            </a:r>
            <a:r>
              <a:rPr lang="en-US" sz="3200" dirty="0" err="1" smtClean="0"/>
              <a:t>maya</a:t>
            </a:r>
            <a:r>
              <a:rPr lang="en-US" sz="3200" dirty="0" smtClean="0"/>
              <a:t>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8250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voy</a:t>
            </a:r>
            <a:r>
              <a:rPr lang="en-US" dirty="0" smtClean="0"/>
              <a:t> a </a:t>
            </a:r>
            <a:r>
              <a:rPr lang="en-US" dirty="0" err="1" smtClean="0"/>
              <a:t>hacer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el </a:t>
            </a:r>
            <a:r>
              <a:rPr lang="en-US" dirty="0" err="1" smtClean="0"/>
              <a:t>futuro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40080" y="2638044"/>
            <a:ext cx="10981944" cy="358902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Intervención</a:t>
            </a:r>
            <a:r>
              <a:rPr lang="en-US" sz="3200" dirty="0" smtClean="0"/>
              <a:t> </a:t>
            </a:r>
            <a:r>
              <a:rPr lang="en-US" sz="3200" dirty="0" err="1" smtClean="0"/>
              <a:t>educativo</a:t>
            </a:r>
            <a:r>
              <a:rPr lang="en-US" sz="3200" dirty="0" smtClean="0"/>
              <a:t> para </a:t>
            </a:r>
            <a:r>
              <a:rPr lang="en-US" sz="3200" dirty="0" err="1" smtClean="0"/>
              <a:t>apoyar</a:t>
            </a:r>
            <a:r>
              <a:rPr lang="en-US" sz="3200" dirty="0" smtClean="0"/>
              <a:t> </a:t>
            </a:r>
            <a:r>
              <a:rPr lang="en-US" sz="3200" dirty="0" err="1" smtClean="0"/>
              <a:t>los</a:t>
            </a:r>
            <a:r>
              <a:rPr lang="en-US" sz="3200" dirty="0" smtClean="0"/>
              <a:t> maestros </a:t>
            </a:r>
            <a:r>
              <a:rPr lang="en-US" sz="3200" dirty="0" err="1" smtClean="0"/>
              <a:t>enseñar</a:t>
            </a:r>
            <a:r>
              <a:rPr lang="en-US" sz="3200" dirty="0" smtClean="0"/>
              <a:t> </a:t>
            </a:r>
            <a:r>
              <a:rPr lang="en-US" sz="3200" dirty="0" err="1" smtClean="0"/>
              <a:t>matemáticas</a:t>
            </a:r>
            <a:r>
              <a:rPr lang="en-US" sz="3200" dirty="0" smtClean="0"/>
              <a:t> </a:t>
            </a:r>
            <a:r>
              <a:rPr lang="en-US" sz="3200" dirty="0" err="1" smtClean="0"/>
              <a:t>en</a:t>
            </a:r>
            <a:r>
              <a:rPr lang="en-US" sz="3200" dirty="0" smtClean="0"/>
              <a:t> Kaqchikel</a:t>
            </a:r>
          </a:p>
          <a:p>
            <a:r>
              <a:rPr lang="en-US" sz="3200" dirty="0" err="1" smtClean="0"/>
              <a:t>Pruebas</a:t>
            </a:r>
            <a:r>
              <a:rPr lang="en-US" sz="3200" dirty="0" smtClean="0"/>
              <a:t> </a:t>
            </a:r>
            <a:r>
              <a:rPr lang="en-US" sz="3200" dirty="0" err="1" smtClean="0"/>
              <a:t>neurociencias</a:t>
            </a:r>
            <a:r>
              <a:rPr lang="en-US" sz="3200" dirty="0" smtClean="0"/>
              <a:t> (EEG) para </a:t>
            </a:r>
            <a:r>
              <a:rPr lang="en-US" sz="3200" dirty="0" err="1" smtClean="0"/>
              <a:t>averiguar</a:t>
            </a:r>
            <a:r>
              <a:rPr lang="en-US" sz="3200" dirty="0" smtClean="0"/>
              <a:t> </a:t>
            </a:r>
            <a:r>
              <a:rPr lang="en-US" sz="3200" dirty="0" err="1" smtClean="0"/>
              <a:t>si</a:t>
            </a:r>
            <a:r>
              <a:rPr lang="en-US" sz="3200" dirty="0" smtClean="0"/>
              <a:t> hay </a:t>
            </a:r>
            <a:r>
              <a:rPr lang="en-US" sz="3200" dirty="0" err="1" smtClean="0"/>
              <a:t>diferencias</a:t>
            </a:r>
            <a:r>
              <a:rPr lang="en-US" sz="3200" dirty="0" smtClean="0"/>
              <a:t> </a:t>
            </a:r>
            <a:r>
              <a:rPr lang="en-US" sz="3200" dirty="0" err="1" smtClean="0"/>
              <a:t>en</a:t>
            </a:r>
            <a:r>
              <a:rPr lang="en-US" sz="3200" dirty="0" smtClean="0"/>
              <a:t> </a:t>
            </a:r>
            <a:r>
              <a:rPr lang="en-US" sz="3200" dirty="0" err="1" smtClean="0"/>
              <a:t>procesando</a:t>
            </a:r>
            <a:r>
              <a:rPr lang="en-US" sz="3200" dirty="0" smtClean="0"/>
              <a:t> </a:t>
            </a:r>
            <a:r>
              <a:rPr lang="en-US" sz="3200" dirty="0" err="1" smtClean="0"/>
              <a:t>los</a:t>
            </a:r>
            <a:r>
              <a:rPr lang="en-US" sz="3200" dirty="0" smtClean="0"/>
              <a:t> </a:t>
            </a:r>
            <a:r>
              <a:rPr lang="en-US" sz="3200" dirty="0" err="1" smtClean="0"/>
              <a:t>sistemas</a:t>
            </a:r>
            <a:r>
              <a:rPr lang="en-US" sz="3200" dirty="0" smtClean="0"/>
              <a:t> </a:t>
            </a:r>
            <a:r>
              <a:rPr lang="en-US" sz="3200" dirty="0" err="1" smtClean="0"/>
              <a:t>vigesimal</a:t>
            </a:r>
            <a:r>
              <a:rPr lang="en-US" sz="3200" dirty="0" smtClean="0"/>
              <a:t> y decimal.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8941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8488" y="356776"/>
            <a:ext cx="8991600" cy="1645920"/>
          </a:xfrm>
        </p:spPr>
        <p:txBody>
          <a:bodyPr>
            <a:normAutofit/>
          </a:bodyPr>
          <a:lstStyle/>
          <a:p>
            <a:r>
              <a:rPr lang="x-none" dirty="0" err="1" smtClean="0"/>
              <a:t>Matyöx</a:t>
            </a:r>
            <a:r>
              <a:rPr lang="x-none" dirty="0" smtClean="0"/>
              <a:t>, </a:t>
            </a:r>
            <a:r>
              <a:rPr lang="x-none" dirty="0" err="1" smtClean="0"/>
              <a:t>thank</a:t>
            </a:r>
            <a:r>
              <a:rPr lang="x-none" dirty="0" smtClean="0"/>
              <a:t> </a:t>
            </a:r>
            <a:r>
              <a:rPr lang="x-none" dirty="0" err="1" smtClean="0"/>
              <a:t>you</a:t>
            </a:r>
            <a:r>
              <a:rPr lang="x-none" dirty="0" smtClean="0"/>
              <a:t>, y gracias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67384" y="2888790"/>
            <a:ext cx="98938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Utah State University Department of Psychology</a:t>
            </a:r>
          </a:p>
          <a:p>
            <a:pPr algn="ctr"/>
            <a:r>
              <a:rPr lang="en-US" sz="2400" dirty="0" smtClean="0"/>
              <a:t>University of Maryland Language Science Center &amp; Field School</a:t>
            </a:r>
            <a:br>
              <a:rPr lang="en-US" sz="2400" dirty="0" smtClean="0"/>
            </a:br>
            <a:r>
              <a:rPr lang="en-US" sz="2400" dirty="0" err="1" smtClean="0"/>
              <a:t>Supervisión</a:t>
            </a:r>
            <a:r>
              <a:rPr lang="en-US" sz="2400" dirty="0" smtClean="0"/>
              <a:t> </a:t>
            </a:r>
            <a:r>
              <a:rPr lang="en-US" sz="2400" dirty="0" err="1"/>
              <a:t>Educativa</a:t>
            </a:r>
            <a:r>
              <a:rPr lang="en-US" sz="2400" dirty="0"/>
              <a:t> Distrito </a:t>
            </a:r>
            <a:r>
              <a:rPr lang="en-US" sz="2400" dirty="0" smtClean="0"/>
              <a:t>04-07-14</a:t>
            </a:r>
            <a:br>
              <a:rPr lang="en-US" sz="2400" dirty="0" smtClean="0"/>
            </a:br>
            <a:r>
              <a:rPr lang="x-none" sz="2400" dirty="0" smtClean="0"/>
              <a:t>Escuela </a:t>
            </a:r>
            <a:r>
              <a:rPr lang="x-none" sz="2400" dirty="0"/>
              <a:t>Oficial Urbana Mixta Colonia </a:t>
            </a:r>
            <a:r>
              <a:rPr lang="x-none" sz="2400" dirty="0" smtClean="0"/>
              <a:t>Noruega</a:t>
            </a:r>
            <a:br>
              <a:rPr lang="x-none" sz="2400" dirty="0" smtClean="0"/>
            </a:br>
            <a:r>
              <a:rPr lang="x-none" sz="2400" dirty="0" smtClean="0"/>
              <a:t>Centro </a:t>
            </a:r>
            <a:r>
              <a:rPr lang="x-none" sz="2400" dirty="0"/>
              <a:t>Educativo Maya Aj </a:t>
            </a:r>
            <a:r>
              <a:rPr lang="x-none" sz="2400" dirty="0" err="1"/>
              <a:t>Sya</a:t>
            </a:r>
            <a:r>
              <a:rPr lang="x-none" sz="2400" dirty="0" smtClean="0"/>
              <a:t>’</a:t>
            </a:r>
            <a:endParaRPr lang="en-US" sz="2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249424" y="5713877"/>
            <a:ext cx="7729728" cy="70280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/>
              <a:t>emily.speed@aggiemail.usu.edu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9949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Numeros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86584" y="2185823"/>
            <a:ext cx="20787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0" dirty="0" smtClean="0"/>
              <a:t>86</a:t>
            </a:r>
            <a:endParaRPr lang="en-US" sz="14000" dirty="0"/>
          </a:p>
        </p:txBody>
      </p:sp>
      <p:sp>
        <p:nvSpPr>
          <p:cNvPr id="6" name="Rectangle 5"/>
          <p:cNvSpPr/>
          <p:nvPr/>
        </p:nvSpPr>
        <p:spPr>
          <a:xfrm>
            <a:off x="8010144" y="3774227"/>
            <a:ext cx="1658112" cy="29644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665464" y="3325456"/>
            <a:ext cx="347472" cy="33151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8010144" y="2605110"/>
            <a:ext cx="359664" cy="34623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8442960" y="2605111"/>
            <a:ext cx="359664" cy="34623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8875776" y="2599177"/>
            <a:ext cx="359664" cy="34623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37744" y="4490067"/>
            <a:ext cx="117957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</a:t>
            </a:r>
            <a:r>
              <a:rPr lang="en-US" sz="4400" dirty="0" smtClean="0"/>
              <a:t>OCHENTA </a:t>
            </a:r>
            <a:r>
              <a:rPr lang="en-US" sz="4400" dirty="0"/>
              <a:t>Y </a:t>
            </a:r>
            <a:r>
              <a:rPr lang="en-US" sz="4400" dirty="0" smtClean="0"/>
              <a:t>SEIS</a:t>
            </a:r>
            <a:r>
              <a:rPr lang="en-US" sz="4400" dirty="0" smtClean="0"/>
              <a:t>            </a:t>
            </a:r>
            <a:r>
              <a:rPr lang="en-US" sz="4400" dirty="0" smtClean="0"/>
              <a:t>KAJK’AL WAQI’</a:t>
            </a:r>
          </a:p>
          <a:p>
            <a:r>
              <a:rPr lang="en-US" sz="4400" dirty="0" smtClean="0"/>
              <a:t>      </a:t>
            </a:r>
            <a:endParaRPr lang="en-US" sz="4400" dirty="0"/>
          </a:p>
        </p:txBody>
      </p:sp>
      <p:sp>
        <p:nvSpPr>
          <p:cNvPr id="13" name="Oval 12"/>
          <p:cNvSpPr/>
          <p:nvPr/>
        </p:nvSpPr>
        <p:spPr>
          <a:xfrm>
            <a:off x="9308592" y="2605111"/>
            <a:ext cx="359664" cy="34623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34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/>
              <a:t>Valor posicional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6464" y="2665476"/>
            <a:ext cx="9339072" cy="3101983"/>
          </a:xfrm>
        </p:spPr>
        <p:txBody>
          <a:bodyPr>
            <a:noAutofit/>
          </a:bodyPr>
          <a:lstStyle/>
          <a:p>
            <a:pPr marL="457200" indent="-457200"/>
            <a:r>
              <a:rPr lang="x-none" sz="3200" dirty="0"/>
              <a:t>Cuantos d</a:t>
            </a:r>
            <a:r>
              <a:rPr lang="es-GT" sz="3200" dirty="0"/>
              <a:t>i</a:t>
            </a:r>
            <a:r>
              <a:rPr lang="x-none" sz="3200" dirty="0"/>
              <a:t>gitos tiene un numero?</a:t>
            </a:r>
          </a:p>
          <a:p>
            <a:pPr marL="457200" indent="-457200"/>
            <a:r>
              <a:rPr lang="x-none" sz="3200" dirty="0"/>
              <a:t>Usualmente, los niños aprenden valor posicional sencillo en segundo grado.</a:t>
            </a:r>
          </a:p>
          <a:p>
            <a:pPr marL="457200" indent="-457200"/>
            <a:r>
              <a:rPr lang="es-GT" sz="3200" dirty="0"/>
              <a:t>El</a:t>
            </a:r>
            <a:r>
              <a:rPr lang="x-none" sz="3200" dirty="0"/>
              <a:t> sistema </a:t>
            </a:r>
            <a:r>
              <a:rPr lang="x-none" sz="3200" dirty="0" smtClean="0"/>
              <a:t>español </a:t>
            </a:r>
            <a:r>
              <a:rPr lang="x-none" sz="3200" dirty="0"/>
              <a:t>es DECIMAL (de diez) y </a:t>
            </a:r>
            <a:r>
              <a:rPr lang="en-US" sz="3200" dirty="0" smtClean="0"/>
              <a:t>el</a:t>
            </a:r>
            <a:r>
              <a:rPr lang="x-none" sz="3200" dirty="0" smtClean="0"/>
              <a:t> </a:t>
            </a:r>
            <a:r>
              <a:rPr lang="x-none" sz="3200" dirty="0"/>
              <a:t>sistema maya es V</a:t>
            </a:r>
            <a:r>
              <a:rPr lang="es-GT" sz="3200" dirty="0"/>
              <a:t>I</a:t>
            </a:r>
            <a:r>
              <a:rPr lang="x-none" sz="3200" dirty="0"/>
              <a:t>G</a:t>
            </a:r>
            <a:r>
              <a:rPr lang="es-GT" sz="3200" dirty="0"/>
              <a:t>E</a:t>
            </a:r>
            <a:r>
              <a:rPr lang="x-none" sz="3200" dirty="0"/>
              <a:t>SIMAL (de ve</a:t>
            </a:r>
            <a:r>
              <a:rPr lang="es-GT" sz="3200" dirty="0"/>
              <a:t>i</a:t>
            </a:r>
            <a:r>
              <a:rPr lang="x-none" sz="3200" dirty="0"/>
              <a:t>nte). </a:t>
            </a:r>
          </a:p>
        </p:txBody>
      </p:sp>
    </p:spTree>
    <p:extLst>
      <p:ext uri="{BB962C8B-B14F-4D97-AF65-F5344CB8AC3E}">
        <p14:creationId xmlns:p14="http://schemas.microsoft.com/office/powerpoint/2010/main" val="131363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Mis investigaciones</a:t>
            </a:r>
            <a:endParaRPr lang="x-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031" y="2654086"/>
            <a:ext cx="11405937" cy="3955261"/>
          </a:xfrm>
        </p:spPr>
        <p:txBody>
          <a:bodyPr>
            <a:noAutofit/>
          </a:bodyPr>
          <a:lstStyle/>
          <a:p>
            <a:pPr lvl="0"/>
            <a:r>
              <a:rPr lang="x-none" sz="3200" dirty="0"/>
              <a:t>¿Hay unas diferencias en conocimiento del valor posicional cuando cambia el idioma de aprendizaje en las escuelas bilingües?</a:t>
            </a:r>
            <a:endParaRPr lang="en-US" sz="3200" dirty="0"/>
          </a:p>
          <a:p>
            <a:pPr lvl="0"/>
            <a:r>
              <a:rPr lang="x-none" sz="3200" dirty="0"/>
              <a:t>¿Cuál es el nivel de conocimiento de los números mayas escrito y hablado en estudiantes de una escuela bilingüe en español y </a:t>
            </a:r>
            <a:r>
              <a:rPr lang="en-US" sz="3200" dirty="0" err="1"/>
              <a:t>K</a:t>
            </a:r>
            <a:r>
              <a:rPr lang="x-none" sz="3200" dirty="0" smtClean="0"/>
              <a:t>aqchikel</a:t>
            </a:r>
            <a:r>
              <a:rPr lang="x-none" sz="3200" dirty="0"/>
              <a:t>?</a:t>
            </a:r>
            <a:endParaRPr lang="en-US" sz="3200" dirty="0"/>
          </a:p>
          <a:p>
            <a:pPr lvl="0"/>
            <a:r>
              <a:rPr lang="x-none" sz="3200" dirty="0"/>
              <a:t>¿Hay variaciones en el desarrollo de cognición numérico cuando una estudiante participa en educación sensitivo a su cultura</a:t>
            </a:r>
            <a:r>
              <a:rPr lang="x-none" sz="3200" dirty="0" smtClean="0"/>
              <a:t>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8630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160020"/>
            <a:ext cx="7729728" cy="1188720"/>
          </a:xfrm>
        </p:spPr>
        <p:txBody>
          <a:bodyPr/>
          <a:lstStyle/>
          <a:p>
            <a:r>
              <a:rPr lang="x-none" dirty="0" smtClean="0"/>
              <a:t>Participantes</a:t>
            </a:r>
            <a:endParaRPr lang="x-none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872740" y="1211580"/>
            <a:ext cx="6446520" cy="512521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</a:t>
            </a:r>
            <a:r>
              <a:rPr lang="en-US" dirty="0" err="1" smtClean="0"/>
              <a:t>Niñas</a:t>
            </a:r>
            <a:r>
              <a:rPr lang="en-US" dirty="0" smtClean="0"/>
              <a:t>                    </a:t>
            </a:r>
            <a:r>
              <a:rPr lang="en-US" dirty="0" err="1" smtClean="0"/>
              <a:t>Niños</a:t>
            </a:r>
            <a:r>
              <a:rPr lang="en-US" dirty="0" smtClean="0"/>
              <a:t>     </a:t>
            </a:r>
          </a:p>
          <a:p>
            <a:pPr marL="0" indent="0">
              <a:buNone/>
            </a:pPr>
            <a:r>
              <a:rPr lang="en-US" dirty="0" smtClean="0"/>
              <a:t>                            n </a:t>
            </a:r>
            <a:r>
              <a:rPr lang="en-US" dirty="0"/>
              <a:t>= 8     </a:t>
            </a:r>
            <a:r>
              <a:rPr lang="en-US" dirty="0" smtClean="0"/>
              <a:t>                n </a:t>
            </a:r>
            <a:r>
              <a:rPr lang="en-US" dirty="0"/>
              <a:t>= 6  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Idioma</a:t>
            </a:r>
            <a:r>
              <a:rPr lang="en-US" dirty="0" smtClean="0"/>
              <a:t>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Hablado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La Casa                      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/>
              <a:t>Kaqchikel   </a:t>
            </a:r>
            <a:r>
              <a:rPr lang="en-US" dirty="0" smtClean="0"/>
              <a:t>       3 </a:t>
            </a:r>
            <a:r>
              <a:rPr lang="en-US" dirty="0"/>
              <a:t>(37.5%) </a:t>
            </a:r>
            <a:r>
              <a:rPr lang="en-US" dirty="0" smtClean="0"/>
              <a:t>              1 </a:t>
            </a:r>
            <a:r>
              <a:rPr lang="en-US" dirty="0"/>
              <a:t>(16.7%)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 smtClean="0"/>
              <a:t>Español</a:t>
            </a:r>
            <a:r>
              <a:rPr lang="en-US" dirty="0" smtClean="0"/>
              <a:t>             5 </a:t>
            </a:r>
            <a:r>
              <a:rPr lang="en-US" dirty="0"/>
              <a:t>(62.5%) </a:t>
            </a:r>
            <a:r>
              <a:rPr lang="en-US" dirty="0" smtClean="0"/>
              <a:t>              5 </a:t>
            </a:r>
            <a:r>
              <a:rPr lang="en-US" dirty="0"/>
              <a:t>(83.3%)</a:t>
            </a:r>
          </a:p>
          <a:p>
            <a:pPr marL="0" indent="0">
              <a:buNone/>
            </a:pP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Tipo</a:t>
            </a:r>
            <a:r>
              <a:rPr lang="en-US" dirty="0" smtClean="0"/>
              <a:t> de </a:t>
            </a:r>
            <a:r>
              <a:rPr lang="en-US" dirty="0" err="1" smtClean="0"/>
              <a:t>Clase</a:t>
            </a:r>
            <a:r>
              <a:rPr lang="en-US" dirty="0" smtClean="0"/>
              <a:t>                       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 smtClean="0"/>
              <a:t>Bilingüe</a:t>
            </a:r>
            <a:r>
              <a:rPr lang="en-US" dirty="0" smtClean="0"/>
              <a:t>             6 </a:t>
            </a:r>
            <a:r>
              <a:rPr lang="en-US" dirty="0"/>
              <a:t>(75%)   </a:t>
            </a:r>
            <a:r>
              <a:rPr lang="en-US" dirty="0" smtClean="0"/>
              <a:t>              5 </a:t>
            </a:r>
            <a:r>
              <a:rPr lang="en-US" dirty="0"/>
              <a:t>(83.3%)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M</a:t>
            </a:r>
            <a:r>
              <a:rPr lang="en-US" dirty="0" err="1" smtClean="0"/>
              <a:t>onolingüe</a:t>
            </a:r>
            <a:r>
              <a:rPr lang="en-US" dirty="0" smtClean="0"/>
              <a:t>       2 </a:t>
            </a:r>
            <a:r>
              <a:rPr lang="en-US" dirty="0"/>
              <a:t>(25%)   </a:t>
            </a:r>
            <a:r>
              <a:rPr lang="en-US" dirty="0" smtClean="0"/>
              <a:t>              1 </a:t>
            </a:r>
            <a:r>
              <a:rPr lang="en-US" dirty="0"/>
              <a:t>(16.7%)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Idioma</a:t>
            </a:r>
            <a:r>
              <a:rPr lang="en-US" dirty="0" smtClean="0"/>
              <a:t> </a:t>
            </a:r>
            <a:r>
              <a:rPr lang="en-US" dirty="0" err="1"/>
              <a:t>Más</a:t>
            </a:r>
            <a:r>
              <a:rPr lang="en-US" dirty="0"/>
              <a:t> </a:t>
            </a:r>
            <a:r>
              <a:rPr lang="en-US" dirty="0" err="1"/>
              <a:t>Hablado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 smtClean="0"/>
              <a:t>Clase</a:t>
            </a:r>
            <a:r>
              <a:rPr lang="en-US" dirty="0" smtClean="0"/>
              <a:t>                    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Kaqchikel   </a:t>
            </a:r>
            <a:r>
              <a:rPr lang="en-US" dirty="0" smtClean="0"/>
              <a:t>       3 </a:t>
            </a:r>
            <a:r>
              <a:rPr lang="en-US" dirty="0"/>
              <a:t>(37.5%) </a:t>
            </a:r>
            <a:r>
              <a:rPr lang="en-US" dirty="0" smtClean="0"/>
              <a:t>              3 </a:t>
            </a:r>
            <a:r>
              <a:rPr lang="en-US" dirty="0"/>
              <a:t>(50%)  </a:t>
            </a:r>
          </a:p>
          <a:p>
            <a:pPr marL="0" indent="0">
              <a:buNone/>
            </a:pPr>
            <a:r>
              <a:rPr lang="en-US" dirty="0"/>
              <a:t>    Spanish     </a:t>
            </a:r>
            <a:r>
              <a:rPr lang="en-US" dirty="0" smtClean="0"/>
              <a:t>        5 </a:t>
            </a:r>
            <a:r>
              <a:rPr lang="en-US" dirty="0"/>
              <a:t>(62.5%) </a:t>
            </a:r>
            <a:r>
              <a:rPr lang="en-US" dirty="0" smtClean="0"/>
              <a:t>              3 </a:t>
            </a:r>
            <a:r>
              <a:rPr lang="en-US" dirty="0"/>
              <a:t>(50%)  </a:t>
            </a:r>
          </a:p>
        </p:txBody>
      </p:sp>
    </p:spTree>
    <p:extLst>
      <p:ext uri="{BB962C8B-B14F-4D97-AF65-F5344CB8AC3E}">
        <p14:creationId xmlns:p14="http://schemas.microsoft.com/office/powerpoint/2010/main" val="208762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Color-palabra STROOP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9600" dirty="0" smtClean="0">
                <a:solidFill>
                  <a:srgbClr val="FF0000"/>
                </a:solidFill>
              </a:rPr>
              <a:t>XAR   </a:t>
            </a:r>
            <a:r>
              <a:rPr lang="en-US" sz="9600" dirty="0" smtClean="0">
                <a:solidFill>
                  <a:srgbClr val="0070C0"/>
                </a:solidFill>
              </a:rPr>
              <a:t>RÄX</a:t>
            </a:r>
          </a:p>
          <a:p>
            <a:pPr marL="0" indent="0" algn="ctr">
              <a:buNone/>
            </a:pPr>
            <a:r>
              <a:rPr lang="en-US" sz="9600" dirty="0" smtClean="0">
                <a:solidFill>
                  <a:schemeClr val="tx1"/>
                </a:solidFill>
              </a:rPr>
              <a:t>SÄQ   </a:t>
            </a:r>
            <a:r>
              <a:rPr lang="en-US" sz="9600" dirty="0" smtClean="0">
                <a:solidFill>
                  <a:srgbClr val="00B050"/>
                </a:solidFill>
              </a:rPr>
              <a:t>Q’ÄN</a:t>
            </a:r>
            <a:endParaRPr lang="en-US" sz="9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2399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Color-palabra STROOP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531502"/>
            <a:ext cx="12192000" cy="266764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9600" dirty="0" smtClean="0">
                <a:solidFill>
                  <a:srgbClr val="FF0000"/>
                </a:solidFill>
              </a:rPr>
              <a:t>AZUL   </a:t>
            </a:r>
            <a:r>
              <a:rPr lang="en-US" sz="9600" dirty="0" smtClean="0">
                <a:solidFill>
                  <a:srgbClr val="0070C0"/>
                </a:solidFill>
              </a:rPr>
              <a:t>VERDE</a:t>
            </a:r>
            <a:endParaRPr lang="en-US" sz="96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sz="9600" dirty="0" smtClean="0">
                <a:solidFill>
                  <a:schemeClr val="tx1"/>
                </a:solidFill>
              </a:rPr>
              <a:t>BLANCO   </a:t>
            </a:r>
            <a:r>
              <a:rPr lang="en-US" sz="9600" dirty="0" smtClean="0">
                <a:solidFill>
                  <a:srgbClr val="00B050"/>
                </a:solidFill>
              </a:rPr>
              <a:t>AMARILLO</a:t>
            </a:r>
            <a:endParaRPr lang="en-US" sz="9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6516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punto-Numero</a:t>
            </a:r>
            <a:r>
              <a:rPr lang="en-US" dirty="0" smtClean="0"/>
              <a:t> </a:t>
            </a:r>
            <a:r>
              <a:rPr lang="en-US" dirty="0"/>
              <a:t>Stroop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481" y="6428226"/>
            <a:ext cx="2757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Chan,  Au,  &amp; Tang, 2011.</a:t>
            </a:r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C0C2165-9854-4DE7-BCB4-201354ADE1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3968" y="2377469"/>
            <a:ext cx="6688449" cy="306689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2C69118-3112-4851-AEE8-12D51A52AD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7484" y="2378093"/>
            <a:ext cx="6623193" cy="303427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774C3AD-B878-41DA-A008-2D6DD605827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61060" y="2370980"/>
            <a:ext cx="6623193" cy="303427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A5857E1-09CB-4FA1-BA30-08F8D5D56E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99224" y="2406380"/>
            <a:ext cx="6623193" cy="303427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4DF96EE-0B28-4C6D-AF0D-967A426A00A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40387" y="2393783"/>
            <a:ext cx="6688447" cy="303427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C4D0076-C32F-4707-8678-1D03F91372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08176" y="2451966"/>
            <a:ext cx="6623193" cy="303427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8250E90-3C30-4E96-ADF3-2F8B1D77C99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40854" y="2390904"/>
            <a:ext cx="6655819" cy="3034270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2F830924-3DC6-4726-9B72-34E8A5C7A1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7141" y="2389695"/>
            <a:ext cx="6623193" cy="303427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CC3D4EE-2C95-4D94-B200-6733DD762C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4169" y="2370011"/>
            <a:ext cx="6688449" cy="306689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A37B640-5E5D-454D-9DF3-06A57EDF38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4176" y="2410888"/>
            <a:ext cx="6623193" cy="303427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0B13C3C-C705-4FE0-91C6-F1F81F5CA4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73480" y="2464150"/>
            <a:ext cx="6623193" cy="303427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F5678928-92A8-43E7-A44E-58F07B2076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66397" y="2400896"/>
            <a:ext cx="6623193" cy="303427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58BAEBF4-06AB-4442-856B-6804137954F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40388" y="2378307"/>
            <a:ext cx="6688447" cy="303427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A4F7A91C-C8C3-4EC4-8CD0-81B7BB4693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54169" y="2370980"/>
            <a:ext cx="6623193" cy="303427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C21E24C-0649-4531-9488-795EBC97F52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56703" y="2389658"/>
            <a:ext cx="6655819" cy="3034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401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2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6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80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90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10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RESULTOS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941" y="0"/>
            <a:ext cx="11112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77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Parcel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2109</TotalTime>
  <Words>535</Words>
  <Application>Microsoft Office PowerPoint</Application>
  <PresentationFormat>Widescreen</PresentationFormat>
  <Paragraphs>62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Gill Sans MT</vt:lpstr>
      <vt:lpstr>Parcel</vt:lpstr>
      <vt:lpstr>Comparación entre los sistemas numéricos: Análisis de datos pilotos</vt:lpstr>
      <vt:lpstr>Numeros</vt:lpstr>
      <vt:lpstr>Valor posicional</vt:lpstr>
      <vt:lpstr>Mis investigaciones</vt:lpstr>
      <vt:lpstr>Participantes</vt:lpstr>
      <vt:lpstr>Color-palabra STROOP</vt:lpstr>
      <vt:lpstr>Color-palabra STROOP</vt:lpstr>
      <vt:lpstr>punto-Numero Stroop</vt:lpstr>
      <vt:lpstr>RESULTOS</vt:lpstr>
      <vt:lpstr>PowerPoint Presentation</vt:lpstr>
      <vt:lpstr>Que significa?</vt:lpstr>
      <vt:lpstr>Limitaciones</vt:lpstr>
      <vt:lpstr>Realidad de educación en matemáticas mayas</vt:lpstr>
      <vt:lpstr>Qué voy a hacer en el futuro?</vt:lpstr>
      <vt:lpstr>Matyöx, thank you, y gracias</vt:lpstr>
    </vt:vector>
  </TitlesOfParts>
  <Company>Utah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Comparación entre las sistemas numéricas en ingles, español, kaqchikel maya, y chino.</dc:title>
  <dc:creator>Lab User</dc:creator>
  <cp:lastModifiedBy>Lab User</cp:lastModifiedBy>
  <cp:revision>80</cp:revision>
  <dcterms:created xsi:type="dcterms:W3CDTF">2017-06-14T23:05:44Z</dcterms:created>
  <dcterms:modified xsi:type="dcterms:W3CDTF">2018-06-23T04:45:19Z</dcterms:modified>
</cp:coreProperties>
</file>