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74" r:id="rId6"/>
    <p:sldId id="272" r:id="rId7"/>
    <p:sldId id="275" r:id="rId8"/>
    <p:sldId id="276" r:id="rId9"/>
    <p:sldId id="273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6E28793-926B-427E-8506-33338510D761}" type="datetimeFigureOut">
              <a:rPr lang="ru-RU" smtClean="0"/>
              <a:t>23.06.2018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6873-51FA-4BA7-BD7A-44860AA85B8A}" type="slidenum">
              <a:rPr lang="ru-RU" smtClean="0"/>
              <a:t>‹#›</a:t>
            </a:fld>
            <a:endParaRPr lang="ru-RU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22326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8793-926B-427E-8506-33338510D761}" type="datetimeFigureOut">
              <a:rPr lang="ru-RU" smtClean="0"/>
              <a:t>23.06.2018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6873-51FA-4BA7-BD7A-44860AA85B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04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8793-926B-427E-8506-33338510D761}" type="datetimeFigureOut">
              <a:rPr lang="ru-RU" smtClean="0"/>
              <a:t>23.06.2018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6873-51FA-4BA7-BD7A-44860AA85B8A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714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8793-926B-427E-8506-33338510D761}" type="datetimeFigureOut">
              <a:rPr lang="ru-RU" smtClean="0"/>
              <a:t>23.06.2018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6873-51FA-4BA7-BD7A-44860AA85B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853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8793-926B-427E-8506-33338510D761}" type="datetimeFigureOut">
              <a:rPr lang="ru-RU" smtClean="0"/>
              <a:t>23.06.2018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6873-51FA-4BA7-BD7A-44860AA85B8A}" type="slidenum">
              <a:rPr lang="ru-RU" smtClean="0"/>
              <a:t>‹#›</a:t>
            </a:fld>
            <a:endParaRPr lang="ru-RU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87526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8793-926B-427E-8506-33338510D761}" type="datetimeFigureOut">
              <a:rPr lang="ru-RU" smtClean="0"/>
              <a:t>23.06.2018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6873-51FA-4BA7-BD7A-44860AA85B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27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8793-926B-427E-8506-33338510D761}" type="datetimeFigureOut">
              <a:rPr lang="ru-RU" smtClean="0"/>
              <a:t>23.06.2018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6873-51FA-4BA7-BD7A-44860AA85B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229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8793-926B-427E-8506-33338510D761}" type="datetimeFigureOut">
              <a:rPr lang="ru-RU" smtClean="0"/>
              <a:t>23.06.2018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6873-51FA-4BA7-BD7A-44860AA85B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354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8793-926B-427E-8506-33338510D761}" type="datetimeFigureOut">
              <a:rPr lang="ru-RU" smtClean="0"/>
              <a:t>23.06.2018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6873-51FA-4BA7-BD7A-44860AA85B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402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8793-926B-427E-8506-33338510D761}" type="datetimeFigureOut">
              <a:rPr lang="ru-RU" smtClean="0"/>
              <a:t>23.06.2018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6873-51FA-4BA7-BD7A-44860AA85B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485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8793-926B-427E-8506-33338510D761}" type="datetimeFigureOut">
              <a:rPr lang="ru-RU" smtClean="0"/>
              <a:t>23.06.2018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6873-51FA-4BA7-BD7A-44860AA85B8A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6740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6E28793-926B-427E-8506-33338510D761}" type="datetimeFigureOut">
              <a:rPr lang="ru-RU" smtClean="0"/>
              <a:t>23.06.2018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1CE6873-51FA-4BA7-BD7A-44860AA85B8A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2218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ES" sz="4800" dirty="0" smtClean="0"/>
              <a:t>Explorando la estructura de la Frase Nominal en Kaqchikel: adjetivos, número y posesión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719125" y="4719782"/>
            <a:ext cx="3195783" cy="1893454"/>
          </a:xfrm>
        </p:spPr>
        <p:txBody>
          <a:bodyPr>
            <a:noAutofit/>
          </a:bodyPr>
          <a:lstStyle/>
          <a:p>
            <a:r>
              <a:rPr lang="en-US" sz="1800" dirty="0" err="1" smtClean="0"/>
              <a:t>Polina</a:t>
            </a:r>
            <a:r>
              <a:rPr lang="en-US" sz="1800" dirty="0" smtClean="0"/>
              <a:t> </a:t>
            </a:r>
            <a:r>
              <a:rPr lang="en-US" sz="1800" dirty="0" err="1" smtClean="0"/>
              <a:t>Pleshak</a:t>
            </a:r>
            <a:endParaRPr lang="en-US" sz="1800" dirty="0" smtClean="0"/>
          </a:p>
          <a:p>
            <a:r>
              <a:rPr lang="en-US" sz="1800" dirty="0" smtClean="0"/>
              <a:t>Universidad </a:t>
            </a:r>
            <a:r>
              <a:rPr lang="en-US" sz="1800" dirty="0" err="1" smtClean="0"/>
              <a:t>Estatal</a:t>
            </a:r>
            <a:r>
              <a:rPr lang="en-US" sz="1800" dirty="0" smtClean="0"/>
              <a:t> de </a:t>
            </a:r>
            <a:r>
              <a:rPr lang="en-US" sz="1800" dirty="0" err="1" smtClean="0"/>
              <a:t>Mosc</a:t>
            </a:r>
            <a:r>
              <a:rPr lang="es-ES" sz="1800" dirty="0" smtClean="0"/>
              <a:t>ú</a:t>
            </a:r>
            <a:endParaRPr lang="en-US" sz="1800" dirty="0" smtClean="0"/>
          </a:p>
          <a:p>
            <a:r>
              <a:rPr lang="es-ES" dirty="0"/>
              <a:t>Conferencia de Lingüística </a:t>
            </a:r>
            <a:r>
              <a:rPr lang="es-ES" dirty="0" smtClean="0"/>
              <a:t>Maya</a:t>
            </a:r>
            <a:r>
              <a:rPr lang="en-US" dirty="0"/>
              <a:t> </a:t>
            </a:r>
            <a:r>
              <a:rPr lang="es-ES" dirty="0" smtClean="0"/>
              <a:t>Field </a:t>
            </a:r>
            <a:r>
              <a:rPr lang="es-ES" dirty="0"/>
              <a:t>Station </a:t>
            </a:r>
            <a:r>
              <a:rPr lang="es-ES" dirty="0" smtClean="0"/>
              <a:t>Guatemala UVG </a:t>
            </a:r>
            <a:r>
              <a:rPr lang="es-ES" dirty="0"/>
              <a:t>Altiplano, 23 de junio de 2018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5680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Efectos de la interpretación con plural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 </a:t>
            </a:r>
            <a:r>
              <a:rPr lang="en-US" sz="2800" dirty="0" err="1" smtClean="0"/>
              <a:t>Pluralidad</a:t>
            </a:r>
            <a:r>
              <a:rPr lang="en-US" sz="2800" dirty="0" smtClean="0"/>
              <a:t> </a:t>
            </a:r>
            <a:r>
              <a:rPr lang="en-US" sz="2800" dirty="0" err="1" smtClean="0"/>
              <a:t>asociativa</a:t>
            </a:r>
            <a:endParaRPr lang="en-US" sz="2800" dirty="0" smtClean="0"/>
          </a:p>
          <a:p>
            <a:pPr marL="0" indent="0">
              <a:buNone/>
            </a:pP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(7)</a:t>
            </a:r>
            <a:r>
              <a:rPr lang="es-E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ri	</a:t>
            </a:r>
            <a:r>
              <a:rPr lang="es-E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s-E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-tz’i</a:t>
            </a:r>
            <a:r>
              <a:rPr lang="es-E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s-E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s-E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	Juan </a:t>
            </a:r>
            <a:r>
              <a:rPr lang="es-E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 	nim-a’q</a:t>
            </a:r>
          </a:p>
          <a:p>
            <a:pPr marL="0" indent="0">
              <a:buNone/>
            </a:pPr>
            <a:r>
              <a:rPr lang="es-E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</a:t>
            </a: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poss.3pl</a:t>
            </a: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-perro	</a:t>
            </a:r>
            <a:r>
              <a:rPr lang="es-ES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</a:t>
            </a: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Juán	</a:t>
            </a:r>
            <a:r>
              <a:rPr lang="es-ES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a.3pl</a:t>
            </a: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grande-</a:t>
            </a:r>
            <a:r>
              <a:rPr lang="es-ES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endParaRPr lang="es-ES" sz="2800" i="1" cap="sm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‘Los </a:t>
            </a:r>
            <a:r>
              <a:rPr lang="es-E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perros de Juán </a:t>
            </a: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su familia son grandes’.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915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47030"/>
            <a:ext cx="10058400" cy="862934"/>
          </a:xfrm>
        </p:spPr>
        <p:txBody>
          <a:bodyPr/>
          <a:lstStyle/>
          <a:p>
            <a:r>
              <a:rPr lang="en-US" dirty="0" err="1" smtClean="0"/>
              <a:t>Conclusiones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3509" y="1838036"/>
            <a:ext cx="10764982" cy="441498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  Hay dos </a:t>
            </a:r>
            <a:r>
              <a:rPr lang="en-US" sz="2800" dirty="0" err="1" smtClean="0"/>
              <a:t>estrategias</a:t>
            </a:r>
            <a:r>
              <a:rPr lang="en-US" sz="2800" dirty="0" smtClean="0"/>
              <a:t> para </a:t>
            </a:r>
            <a:r>
              <a:rPr lang="en-US" sz="2800" dirty="0" err="1" smtClean="0"/>
              <a:t>expresar</a:t>
            </a:r>
            <a:r>
              <a:rPr lang="en-US" sz="2800" dirty="0" smtClean="0"/>
              <a:t> las </a:t>
            </a:r>
            <a:r>
              <a:rPr lang="en-US" sz="2800" dirty="0" err="1" smtClean="0"/>
              <a:t>relaciones</a:t>
            </a:r>
            <a:r>
              <a:rPr lang="en-US" sz="2800" dirty="0" smtClean="0"/>
              <a:t> </a:t>
            </a:r>
            <a:r>
              <a:rPr lang="en-US" sz="2800" dirty="0" err="1" smtClean="0"/>
              <a:t>posesivas</a:t>
            </a:r>
            <a:endParaRPr lang="en-US" sz="2800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/>
              <a:t> </a:t>
            </a:r>
            <a:r>
              <a:rPr lang="en-US" sz="2400" dirty="0" smtClean="0"/>
              <a:t>No </a:t>
            </a:r>
            <a:r>
              <a:rPr lang="en-US" sz="2400" dirty="0" err="1" smtClean="0"/>
              <a:t>marcada</a:t>
            </a:r>
            <a:r>
              <a:rPr lang="en-US" sz="2400" dirty="0" smtClean="0"/>
              <a:t> (</a:t>
            </a:r>
            <a:r>
              <a:rPr lang="en-US" sz="2400" dirty="0" err="1" smtClean="0"/>
              <a:t>prefijo</a:t>
            </a:r>
            <a:r>
              <a:rPr lang="en-US" sz="2400" dirty="0" smtClean="0"/>
              <a:t> </a:t>
            </a:r>
            <a:r>
              <a:rPr lang="en-US" sz="2400" dirty="0" err="1" smtClean="0"/>
              <a:t>posesivo</a:t>
            </a:r>
            <a:r>
              <a:rPr lang="en-US" sz="2400" dirty="0" smtClean="0"/>
              <a:t> y el </a:t>
            </a:r>
            <a:r>
              <a:rPr lang="en-US" sz="2400" dirty="0" err="1" smtClean="0"/>
              <a:t>poseedor</a:t>
            </a:r>
            <a:r>
              <a:rPr lang="en-US" sz="2400" dirty="0" smtClean="0"/>
              <a:t> no </a:t>
            </a:r>
            <a:r>
              <a:rPr lang="en-US" sz="2400" dirty="0" err="1" smtClean="0"/>
              <a:t>marcado</a:t>
            </a:r>
            <a:r>
              <a:rPr lang="en-US" sz="2400" dirty="0" smtClean="0"/>
              <a:t>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/>
              <a:t> </a:t>
            </a:r>
            <a:r>
              <a:rPr lang="en-US" sz="2400" dirty="0" err="1" smtClean="0"/>
              <a:t>Marcada</a:t>
            </a:r>
            <a:r>
              <a:rPr lang="en-US" sz="2400" dirty="0" smtClean="0"/>
              <a:t> (no hay </a:t>
            </a:r>
            <a:r>
              <a:rPr lang="en-US" sz="2400" dirty="0" err="1" smtClean="0"/>
              <a:t>prefijo</a:t>
            </a:r>
            <a:r>
              <a:rPr lang="en-US" sz="2400" dirty="0" smtClean="0"/>
              <a:t> </a:t>
            </a:r>
            <a:r>
              <a:rPr lang="en-US" sz="2400" dirty="0" err="1" smtClean="0"/>
              <a:t>posesivo</a:t>
            </a:r>
            <a:r>
              <a:rPr lang="en-US" sz="2400" dirty="0" smtClean="0"/>
              <a:t> y el </a:t>
            </a:r>
            <a:r>
              <a:rPr lang="en-US" sz="2400" dirty="0" err="1" smtClean="0"/>
              <a:t>poseedor</a:t>
            </a:r>
            <a:r>
              <a:rPr lang="en-US" sz="2400" dirty="0" smtClean="0"/>
              <a:t> </a:t>
            </a:r>
            <a:r>
              <a:rPr lang="en-US" sz="2400" dirty="0" err="1" smtClean="0"/>
              <a:t>está</a:t>
            </a:r>
            <a:r>
              <a:rPr lang="en-US" sz="2400" dirty="0" smtClean="0"/>
              <a:t> </a:t>
            </a:r>
            <a:r>
              <a:rPr lang="en-US" sz="2400" dirty="0" err="1" smtClean="0"/>
              <a:t>marcado</a:t>
            </a:r>
            <a:r>
              <a:rPr lang="en-US" sz="2400" dirty="0" smtClean="0"/>
              <a:t> con </a:t>
            </a:r>
            <a:r>
              <a:rPr lang="en-US" sz="2400" i="1" dirty="0" smtClean="0"/>
              <a:t>chin</a:t>
            </a:r>
            <a:r>
              <a:rPr lang="en-US" sz="2400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  </a:t>
            </a:r>
            <a:r>
              <a:rPr lang="en-US" sz="2800" dirty="0" smtClean="0"/>
              <a:t>Las </a:t>
            </a:r>
            <a:r>
              <a:rPr lang="en-US" sz="2800" dirty="0" err="1" smtClean="0"/>
              <a:t>relaciones</a:t>
            </a:r>
            <a:r>
              <a:rPr lang="en-US" sz="2800" dirty="0" smtClean="0"/>
              <a:t> no </a:t>
            </a:r>
            <a:r>
              <a:rPr lang="en-US" sz="2800" dirty="0" err="1" smtClean="0"/>
              <a:t>enojabes</a:t>
            </a:r>
            <a:r>
              <a:rPr lang="en-US" sz="2800" dirty="0" smtClean="0"/>
              <a:t> se </a:t>
            </a:r>
            <a:r>
              <a:rPr lang="en-US" sz="2800" dirty="0" err="1" smtClean="0"/>
              <a:t>expresan</a:t>
            </a:r>
            <a:r>
              <a:rPr lang="en-US" sz="2800" dirty="0" smtClean="0"/>
              <a:t> con la </a:t>
            </a:r>
            <a:r>
              <a:rPr lang="en-US" sz="2800" dirty="0" err="1" smtClean="0"/>
              <a:t>estrategia</a:t>
            </a:r>
            <a:r>
              <a:rPr lang="en-US" sz="2800" dirty="0" smtClean="0"/>
              <a:t> no </a:t>
            </a:r>
            <a:r>
              <a:rPr lang="en-US" sz="2800" dirty="0" err="1" smtClean="0"/>
              <a:t>marcada</a:t>
            </a:r>
            <a:endParaRPr lang="en-US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  </a:t>
            </a:r>
            <a:r>
              <a:rPr lang="en-US" sz="2800" dirty="0" err="1" smtClean="0"/>
              <a:t>En</a:t>
            </a:r>
            <a:r>
              <a:rPr lang="en-US" sz="2800" dirty="0" smtClean="0"/>
              <a:t> las </a:t>
            </a:r>
            <a:r>
              <a:rPr lang="en-US" sz="2800" dirty="0" err="1" smtClean="0"/>
              <a:t>frases</a:t>
            </a:r>
            <a:r>
              <a:rPr lang="en-US" sz="2800" dirty="0" smtClean="0"/>
              <a:t> con </a:t>
            </a:r>
            <a:r>
              <a:rPr lang="en-US" sz="2800" dirty="0" err="1" smtClean="0"/>
              <a:t>poseedores</a:t>
            </a:r>
            <a:r>
              <a:rPr lang="en-US" sz="2800" dirty="0" smtClean="0"/>
              <a:t> </a:t>
            </a:r>
            <a:r>
              <a:rPr lang="en-US" sz="2800" dirty="0" err="1" smtClean="0"/>
              <a:t>pronominales</a:t>
            </a:r>
            <a:r>
              <a:rPr lang="en-US" sz="2800" dirty="0" smtClean="0"/>
              <a:t> se </a:t>
            </a:r>
            <a:r>
              <a:rPr lang="en-US" sz="2800" dirty="0" err="1" smtClean="0"/>
              <a:t>usa</a:t>
            </a:r>
            <a:r>
              <a:rPr lang="en-US" sz="2800" dirty="0" smtClean="0"/>
              <a:t> la </a:t>
            </a:r>
            <a:r>
              <a:rPr lang="en-US" sz="2800" dirty="0" err="1" smtClean="0"/>
              <a:t>estrategia</a:t>
            </a:r>
            <a:r>
              <a:rPr lang="en-US" sz="2800" dirty="0" smtClean="0"/>
              <a:t> no </a:t>
            </a:r>
            <a:r>
              <a:rPr lang="en-US" sz="2800" dirty="0" err="1" smtClean="0"/>
              <a:t>marcada</a:t>
            </a:r>
            <a:endParaRPr lang="en-US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 </a:t>
            </a:r>
            <a:r>
              <a:rPr lang="en-US" sz="2800" dirty="0" smtClean="0"/>
              <a:t>Los </a:t>
            </a:r>
            <a:r>
              <a:rPr lang="en-US" sz="2800" dirty="0" err="1" smtClean="0"/>
              <a:t>datos</a:t>
            </a:r>
            <a:r>
              <a:rPr lang="en-US" sz="2800" dirty="0" smtClean="0"/>
              <a:t> de </a:t>
            </a:r>
            <a:r>
              <a:rPr lang="en-US" sz="2800" dirty="0" err="1" smtClean="0"/>
              <a:t>cada</a:t>
            </a:r>
            <a:r>
              <a:rPr lang="en-US" sz="2800" dirty="0" smtClean="0"/>
              <a:t> </a:t>
            </a:r>
            <a:r>
              <a:rPr lang="en-US" sz="2800" dirty="0" err="1" smtClean="0"/>
              <a:t>lengua</a:t>
            </a:r>
            <a:r>
              <a:rPr lang="en-US" sz="2800" dirty="0" smtClean="0"/>
              <a:t> </a:t>
            </a:r>
            <a:r>
              <a:rPr lang="en-US" sz="2800" dirty="0" err="1" smtClean="0"/>
              <a:t>ayudan</a:t>
            </a:r>
            <a:r>
              <a:rPr lang="en-US" sz="2800" dirty="0" smtClean="0"/>
              <a:t> a </a:t>
            </a:r>
            <a:r>
              <a:rPr lang="en-US" sz="2800" dirty="0" err="1" smtClean="0"/>
              <a:t>enriquecer</a:t>
            </a:r>
            <a:r>
              <a:rPr lang="en-US" sz="2800" dirty="0" smtClean="0"/>
              <a:t> </a:t>
            </a:r>
            <a:r>
              <a:rPr lang="en-US" sz="2800" dirty="0" err="1" smtClean="0"/>
              <a:t>los</a:t>
            </a:r>
            <a:r>
              <a:rPr lang="en-US" sz="2800" dirty="0" smtClean="0"/>
              <a:t> </a:t>
            </a:r>
            <a:r>
              <a:rPr lang="en-US" sz="2800" dirty="0" err="1" smtClean="0"/>
              <a:t>conocimientos</a:t>
            </a:r>
            <a:r>
              <a:rPr lang="en-US" sz="2800" dirty="0" smtClean="0"/>
              <a:t> </a:t>
            </a:r>
            <a:r>
              <a:rPr lang="en-US" sz="2800" dirty="0" err="1" smtClean="0"/>
              <a:t>linguisticos</a:t>
            </a:r>
            <a:r>
              <a:rPr lang="en-US" sz="2800" dirty="0" smtClean="0"/>
              <a:t> y son </a:t>
            </a:r>
            <a:r>
              <a:rPr lang="en-US" sz="2800" dirty="0" err="1" smtClean="0"/>
              <a:t>muy</a:t>
            </a:r>
            <a:r>
              <a:rPr lang="en-US" sz="2800" dirty="0" smtClean="0"/>
              <a:t> </a:t>
            </a:r>
            <a:r>
              <a:rPr lang="en-US" sz="2800" dirty="0" err="1" smtClean="0"/>
              <a:t>importantes</a:t>
            </a:r>
            <a:r>
              <a:rPr lang="en-US" sz="2800" dirty="0" smtClean="0"/>
              <a:t> para la </a:t>
            </a:r>
            <a:r>
              <a:rPr lang="en-US" sz="2800" dirty="0" err="1" smtClean="0"/>
              <a:t>tipología</a:t>
            </a:r>
            <a:r>
              <a:rPr lang="en-US" sz="2800" dirty="0" smtClean="0"/>
              <a:t> y para la </a:t>
            </a:r>
            <a:r>
              <a:rPr lang="en-US" sz="2800" dirty="0" err="1" smtClean="0"/>
              <a:t>teoría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87945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dirty="0" smtClean="0"/>
              <a:t>¡Muchas gracias por su atención!</a:t>
            </a:r>
            <a:br>
              <a:rPr lang="es-ES" dirty="0" smtClean="0"/>
            </a:br>
            <a:r>
              <a:rPr lang="es-ES" dirty="0" smtClean="0"/>
              <a:t>¡Maty</a:t>
            </a:r>
            <a:r>
              <a:rPr lang="en-US" dirty="0" err="1" smtClean="0"/>
              <a:t>öx</a:t>
            </a:r>
            <a:r>
              <a:rPr lang="en-US" dirty="0" smtClean="0"/>
              <a:t>!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220" y="2286000"/>
            <a:ext cx="5355698" cy="4022725"/>
          </a:xfrm>
        </p:spPr>
      </p:pic>
    </p:spTree>
    <p:extLst>
      <p:ext uri="{BB962C8B-B14F-4D97-AF65-F5344CB8AC3E}">
        <p14:creationId xmlns:p14="http://schemas.microsoft.com/office/powerpoint/2010/main" val="12417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3365" y="206525"/>
            <a:ext cx="9720072" cy="1499616"/>
          </a:xfrm>
        </p:spPr>
        <p:txBody>
          <a:bodyPr/>
          <a:lstStyle/>
          <a:p>
            <a:r>
              <a:rPr lang="es-ES" dirty="0" smtClean="0"/>
              <a:t>La Frase Nominal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4037" y="1884218"/>
            <a:ext cx="11757891" cy="4673600"/>
          </a:xfrm>
        </p:spPr>
        <p:txBody>
          <a:bodyPr>
            <a:normAutofit lnSpcReduction="10000"/>
          </a:bodyPr>
          <a:lstStyle/>
          <a:p>
            <a:pPr lvl="4">
              <a:buFont typeface="Wingdings" panose="05000000000000000000" pitchFamily="2" charset="2"/>
              <a:buChar char="v"/>
            </a:pPr>
            <a:r>
              <a:rPr lang="es-ES" sz="3200" dirty="0" smtClean="0"/>
              <a:t> Sustantivo y todos sus modificadores</a:t>
            </a:r>
          </a:p>
          <a:p>
            <a:pPr lvl="4"/>
            <a:r>
              <a:rPr lang="es-ES" sz="3200" dirty="0"/>
              <a:t> </a:t>
            </a:r>
            <a:r>
              <a:rPr lang="es-ES" sz="3200" dirty="0" smtClean="0"/>
              <a:t>adjetivos</a:t>
            </a:r>
          </a:p>
          <a:p>
            <a:pPr lvl="4"/>
            <a:r>
              <a:rPr lang="es-ES" sz="3200" dirty="0"/>
              <a:t> </a:t>
            </a:r>
            <a:r>
              <a:rPr lang="es-ES" sz="3200" dirty="0" smtClean="0"/>
              <a:t>números</a:t>
            </a:r>
          </a:p>
          <a:p>
            <a:pPr lvl="4"/>
            <a:r>
              <a:rPr lang="es-ES" sz="3200" dirty="0"/>
              <a:t> </a:t>
            </a:r>
            <a:r>
              <a:rPr lang="es-ES" sz="3200" dirty="0" smtClean="0"/>
              <a:t>demonstrativos</a:t>
            </a:r>
          </a:p>
          <a:p>
            <a:pPr lvl="4"/>
            <a:r>
              <a:rPr lang="es-ES" sz="3200" dirty="0"/>
              <a:t> </a:t>
            </a:r>
            <a:r>
              <a:rPr lang="es-ES" sz="3200" dirty="0" smtClean="0"/>
              <a:t>poseedores (u otras frases nominales)</a:t>
            </a:r>
          </a:p>
          <a:p>
            <a:pPr lvl="4"/>
            <a:r>
              <a:rPr lang="es-ES" sz="3200" dirty="0"/>
              <a:t> </a:t>
            </a:r>
            <a:r>
              <a:rPr lang="es-ES" sz="3200" dirty="0" smtClean="0"/>
              <a:t>clausas relativas</a:t>
            </a:r>
            <a:endParaRPr lang="ru-RU" sz="3200" dirty="0" smtClean="0"/>
          </a:p>
          <a:p>
            <a:pPr lvl="1"/>
            <a:endParaRPr lang="es-ES" sz="2800" dirty="0" smtClean="0"/>
          </a:p>
          <a:p>
            <a:pPr marL="274320" lvl="1" indent="0" defTabSz="18000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x-ø-in-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tz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ё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										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 		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k’ak’a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taq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	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ru-libro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				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xta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María</a:t>
            </a:r>
            <a:endParaRPr lang="en-US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 indent="0" defTabSz="180000">
              <a:buNone/>
            </a:pP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cmp-a.3sg-e.1sg-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	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nuevo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dim.pl	poss.3sg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-libro	</a:t>
            </a:r>
            <a:r>
              <a:rPr lang="en-US" sz="2800" cap="sm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Mar</a:t>
            </a: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ía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 indent="0" defTabSz="18000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‘Vi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estos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tres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libros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nuevos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Mar</a:t>
            </a:r>
            <a:r>
              <a:rPr lang="es-E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  <a:endParaRPr lang="es-E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531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¿Qué es la estructura de la Frase Nominal?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7" y="1944254"/>
            <a:ext cx="9720073" cy="4023360"/>
          </a:xfrm>
        </p:spPr>
        <p:txBody>
          <a:bodyPr>
            <a:normAutofit/>
          </a:bodyPr>
          <a:lstStyle/>
          <a:p>
            <a:r>
              <a:rPr lang="es-ES" sz="2800" dirty="0"/>
              <a:t> </a:t>
            </a:r>
            <a:r>
              <a:rPr lang="es-ES" sz="2800" dirty="0" smtClean="0"/>
              <a:t>Un sustantivo en sí no es nada más que </a:t>
            </a:r>
            <a:r>
              <a:rPr lang="en-US" sz="2800" dirty="0" smtClean="0"/>
              <a:t>un </a:t>
            </a:r>
            <a:r>
              <a:rPr lang="en-US" sz="2800" dirty="0" err="1" smtClean="0"/>
              <a:t>juego</a:t>
            </a:r>
            <a:r>
              <a:rPr lang="en-US" sz="2800" dirty="0" smtClean="0"/>
              <a:t> de </a:t>
            </a:r>
            <a:r>
              <a:rPr lang="en-US" sz="2800" dirty="0" err="1" smtClean="0"/>
              <a:t>atributos</a:t>
            </a:r>
            <a:endParaRPr lang="en-US" sz="2800" dirty="0" smtClean="0"/>
          </a:p>
          <a:p>
            <a:r>
              <a:rPr lang="en-US" sz="2800" dirty="0" smtClean="0"/>
              <a:t> Hay que</a:t>
            </a:r>
            <a:r>
              <a:rPr lang="es-ES" sz="2800" dirty="0" smtClean="0"/>
              <a:t> individualizarlo</a:t>
            </a:r>
          </a:p>
          <a:p>
            <a:r>
              <a:rPr lang="ru-RU" sz="2800" dirty="0" smtClean="0"/>
              <a:t> </a:t>
            </a:r>
            <a:r>
              <a:rPr lang="es-ES" sz="2800" dirty="0" smtClean="0"/>
              <a:t>El sustantivo</a:t>
            </a:r>
            <a:r>
              <a:rPr lang="en-US" sz="2800" dirty="0" smtClean="0"/>
              <a:t> </a:t>
            </a:r>
            <a:r>
              <a:rPr lang="en-US" sz="2800" dirty="0" err="1" smtClean="0"/>
              <a:t>est</a:t>
            </a:r>
            <a:r>
              <a:rPr lang="es-ES" sz="2800" dirty="0" smtClean="0"/>
              <a:t>á cubierto con unas envolturas funccionales:</a:t>
            </a:r>
          </a:p>
          <a:p>
            <a:pPr lvl="1"/>
            <a:r>
              <a:rPr lang="es-ES" sz="2800" dirty="0"/>
              <a:t> </a:t>
            </a:r>
            <a:r>
              <a:rPr lang="es-ES" sz="2800" dirty="0" smtClean="0"/>
              <a:t>número</a:t>
            </a:r>
          </a:p>
          <a:p>
            <a:pPr lvl="1"/>
            <a:r>
              <a:rPr lang="es-ES" sz="2800" dirty="0"/>
              <a:t> </a:t>
            </a:r>
            <a:r>
              <a:rPr lang="es-ES" sz="2800" dirty="0" smtClean="0"/>
              <a:t>posesión</a:t>
            </a:r>
          </a:p>
          <a:p>
            <a:pPr lvl="1"/>
            <a:r>
              <a:rPr lang="es-ES" sz="2800" dirty="0"/>
              <a:t> </a:t>
            </a:r>
            <a:r>
              <a:rPr lang="en-US" sz="2800" dirty="0" err="1" smtClean="0"/>
              <a:t>referencia</a:t>
            </a:r>
            <a:r>
              <a:rPr lang="en-US" sz="2800" dirty="0" smtClean="0"/>
              <a:t> </a:t>
            </a:r>
            <a:r>
              <a:rPr lang="en-US" sz="2800" dirty="0" err="1" smtClean="0"/>
              <a:t>en</a:t>
            </a:r>
            <a:r>
              <a:rPr lang="en-US" sz="2800" dirty="0" smtClean="0"/>
              <a:t> el </a:t>
            </a:r>
            <a:r>
              <a:rPr lang="en-US" sz="2800" dirty="0" err="1" smtClean="0"/>
              <a:t>discurso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0647" y="3703782"/>
            <a:ext cx="2544937" cy="2553420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1127" y="3703782"/>
            <a:ext cx="2963996" cy="26055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2220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 </a:t>
            </a:r>
            <a:r>
              <a:rPr lang="en-US" dirty="0" err="1" smtClean="0"/>
              <a:t>restricciones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1862974"/>
            <a:ext cx="10506364" cy="4390044"/>
          </a:xfrm>
        </p:spPr>
        <p:txBody>
          <a:bodyPr>
            <a:normAutofit lnSpcReduction="10000"/>
          </a:bodyPr>
          <a:lstStyle/>
          <a:p>
            <a:r>
              <a:rPr lang="es-ES" sz="3000" dirty="0" smtClean="0"/>
              <a:t> El </a:t>
            </a:r>
            <a:r>
              <a:rPr lang="es-ES" sz="3000" dirty="0"/>
              <a:t>o</a:t>
            </a:r>
            <a:r>
              <a:rPr lang="es-ES" sz="3000" dirty="0" smtClean="0"/>
              <a:t>rden de los modificadores</a:t>
            </a:r>
          </a:p>
          <a:p>
            <a:pPr marL="0" indent="0" defTabSz="180000">
              <a:buNone/>
            </a:pPr>
            <a:r>
              <a:rPr lang="es-E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E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s-E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 			oxi</a:t>
            </a:r>
            <a:r>
              <a:rPr lang="es-E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s-E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xtan-i</a:t>
            </a:r>
            <a:r>
              <a:rPr lang="es-E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s-E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x-ø-ki-b’än 											ri			q’utun</a:t>
            </a:r>
          </a:p>
          <a:p>
            <a:pPr marL="0" indent="0" defTabSz="180000">
              <a:buNone/>
            </a:pPr>
            <a:r>
              <a:rPr lang="es-E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s-ES" sz="30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	</a:t>
            </a:r>
            <a:r>
              <a:rPr lang="es-E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tres		chica-</a:t>
            </a:r>
            <a:r>
              <a:rPr lang="es-ES" sz="30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	cmp-a.3sg-e.3pl</a:t>
            </a:r>
            <a:r>
              <a:rPr lang="es-E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-hacer		</a:t>
            </a:r>
            <a:r>
              <a:rPr lang="es-ES" sz="30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</a:t>
            </a:r>
            <a:r>
              <a:rPr lang="es-E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comida</a:t>
            </a:r>
          </a:p>
          <a:p>
            <a:pPr marL="0" indent="0" defTabSz="180000">
              <a:buNone/>
            </a:pPr>
            <a:r>
              <a:rPr lang="es-E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‘Las tres chicas prepararon la comida’.</a:t>
            </a:r>
          </a:p>
          <a:p>
            <a:pPr marL="0" indent="0" defTabSz="180000">
              <a:buNone/>
            </a:pPr>
            <a:r>
              <a:rPr lang="es-E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s-E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s-E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*oxi</a:t>
            </a:r>
            <a:r>
              <a:rPr lang="es-E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	ri 			xtan-i’ </a:t>
            </a:r>
            <a:r>
              <a:rPr lang="es-E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x-ø-ki-b’än 											ri			</a:t>
            </a:r>
            <a:r>
              <a:rPr lang="es-E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q’utun</a:t>
            </a:r>
            <a:endParaRPr lang="es-ES" sz="3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80000">
              <a:buNone/>
            </a:pPr>
            <a:r>
              <a:rPr lang="es-E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s-E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s-E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tres</a:t>
            </a:r>
            <a:r>
              <a:rPr lang="es-E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30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</a:t>
            </a:r>
            <a:r>
              <a:rPr lang="es-E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chica-</a:t>
            </a:r>
            <a:r>
              <a:rPr lang="es-ES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	cmp-a.3sg-e.3pl</a:t>
            </a:r>
            <a:r>
              <a:rPr lang="es-E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-hacer		</a:t>
            </a:r>
            <a:r>
              <a:rPr lang="es-ES" sz="30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</a:t>
            </a:r>
            <a:r>
              <a:rPr lang="es-E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comida</a:t>
            </a:r>
          </a:p>
          <a:p>
            <a:pPr marL="0" indent="0" defTabSz="180000">
              <a:buNone/>
            </a:pPr>
            <a:r>
              <a:rPr lang="es-E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s-E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‘</a:t>
            </a:r>
            <a:r>
              <a:rPr lang="es-E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tres chicas </a:t>
            </a:r>
            <a:r>
              <a:rPr lang="es-E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prepararon la comida</a:t>
            </a:r>
            <a:r>
              <a:rPr lang="es-E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</a:p>
          <a:p>
            <a:pPr defTabSz="180000"/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850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 </a:t>
            </a:r>
            <a:r>
              <a:rPr lang="en-US" dirty="0" err="1" smtClean="0"/>
              <a:t>Frases</a:t>
            </a:r>
            <a:r>
              <a:rPr lang="en-US" dirty="0" smtClean="0"/>
              <a:t> </a:t>
            </a:r>
            <a:r>
              <a:rPr lang="en-US" dirty="0" err="1" smtClean="0"/>
              <a:t>posesivas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911927"/>
            <a:ext cx="9720073" cy="439743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ES" sz="3600" dirty="0"/>
              <a:t> </a:t>
            </a:r>
            <a:r>
              <a:rPr lang="es-ES" sz="3600" dirty="0" smtClean="0"/>
              <a:t>Tipología: </a:t>
            </a:r>
            <a:r>
              <a:rPr lang="en-US" sz="3600" dirty="0" err="1" smtClean="0"/>
              <a:t>enajenable</a:t>
            </a:r>
            <a:r>
              <a:rPr lang="en-US" sz="3600" dirty="0" smtClean="0"/>
              <a:t> vs. no </a:t>
            </a:r>
            <a:r>
              <a:rPr lang="en-US" sz="3600" dirty="0" err="1" smtClean="0"/>
              <a:t>enajenable</a:t>
            </a:r>
            <a:endParaRPr lang="en-US" sz="3600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200" dirty="0"/>
              <a:t> </a:t>
            </a:r>
            <a:r>
              <a:rPr lang="en-US" sz="3200" dirty="0" smtClean="0"/>
              <a:t>la casa de Pedro			la </a:t>
            </a:r>
            <a:r>
              <a:rPr lang="en-US" sz="3200" dirty="0" err="1" smtClean="0"/>
              <a:t>mano</a:t>
            </a:r>
            <a:r>
              <a:rPr lang="en-US" sz="3200" dirty="0" smtClean="0"/>
              <a:t> de Pedro</a:t>
            </a:r>
          </a:p>
          <a:p>
            <a:pPr marL="0" indent="0">
              <a:buNone/>
            </a:pPr>
            <a:endParaRPr lang="en-US" sz="3600" dirty="0" smtClean="0"/>
          </a:p>
          <a:p>
            <a:pPr>
              <a:buFont typeface="Wingdings" panose="05000000000000000000" pitchFamily="2" charset="2"/>
              <a:buChar char="v"/>
            </a:pPr>
            <a:endParaRPr lang="en-US" sz="36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 err="1" smtClean="0"/>
              <a:t>Tipología</a:t>
            </a:r>
            <a:r>
              <a:rPr lang="en-US" sz="3600" dirty="0" smtClean="0"/>
              <a:t>: </a:t>
            </a:r>
            <a:r>
              <a:rPr lang="en-US" sz="3600" dirty="0" err="1" smtClean="0"/>
              <a:t>pronombres</a:t>
            </a:r>
            <a:r>
              <a:rPr lang="en-US" sz="3600" dirty="0" smtClean="0"/>
              <a:t> vs. </a:t>
            </a:r>
            <a:r>
              <a:rPr lang="en-US" sz="3600" dirty="0" err="1" smtClean="0"/>
              <a:t>sustantivos</a:t>
            </a:r>
            <a:endParaRPr lang="en-US" sz="3600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200" dirty="0"/>
              <a:t> </a:t>
            </a:r>
            <a:r>
              <a:rPr lang="en-US" sz="3200" dirty="0" smtClean="0"/>
              <a:t>mi casa				la casa de </a:t>
            </a:r>
            <a:r>
              <a:rPr lang="en-US" sz="3200" dirty="0"/>
              <a:t>P</a:t>
            </a:r>
            <a:r>
              <a:rPr lang="en-US" sz="3200" dirty="0" smtClean="0"/>
              <a:t>edro</a:t>
            </a:r>
            <a:endParaRPr lang="es-ES" sz="3200" dirty="0" smtClean="0"/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17979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Dos construcciones posesivas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1724429"/>
            <a:ext cx="10728036" cy="44085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800" b="1" dirty="0" smtClean="0"/>
              <a:t>prefijo posesivo – poseedor no marcado</a:t>
            </a:r>
            <a:r>
              <a:rPr lang="es-ES" sz="2800" dirty="0" smtClean="0"/>
              <a:t>;</a:t>
            </a:r>
          </a:p>
          <a:p>
            <a:pPr marL="0" indent="0">
              <a:buNone/>
            </a:pPr>
            <a:r>
              <a:rPr lang="es-ES" sz="2800" dirty="0"/>
              <a:t>n</a:t>
            </a:r>
            <a:r>
              <a:rPr lang="es-ES" sz="2800" dirty="0" smtClean="0"/>
              <a:t>o prefijo posesivo – poseedor marcado</a:t>
            </a:r>
          </a:p>
          <a:p>
            <a:pPr marL="0" indent="0" defTabSz="180000">
              <a:buNone/>
            </a:pP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(3a)</a:t>
            </a: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 			tz’i’ 		x-ø-u-tïj													</a:t>
            </a:r>
            <a:r>
              <a:rPr lang="es-E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ri</a:t>
            </a:r>
            <a:r>
              <a:rPr lang="es-E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s-E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r>
              <a:rPr lang="es-E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-jiq’ob’äl </a:t>
            </a:r>
            <a:r>
              <a:rPr lang="es-E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s-E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Jimena</a:t>
            </a:r>
            <a:endParaRPr lang="es-E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80000">
              <a:buNone/>
            </a:pP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</a:t>
            </a: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perro	</a:t>
            </a:r>
            <a:r>
              <a:rPr lang="es-ES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cmp-a.3sg-e.3sg</a:t>
            </a: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-comer</a:t>
            </a: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	</a:t>
            </a:r>
            <a:r>
              <a:rPr lang="es-ES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poss.3sg</a:t>
            </a: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-fruta		Jimena</a:t>
            </a:r>
            <a:endParaRPr lang="es-E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80000">
              <a:buNone/>
            </a:pP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(3b)*</a:t>
            </a:r>
            <a:r>
              <a:rPr lang="es-E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 </a:t>
            </a:r>
            <a:r>
              <a:rPr lang="es-E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s-E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tz’i</a:t>
            </a:r>
            <a:r>
              <a:rPr lang="es-E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		x-ø-u-tïj													</a:t>
            </a:r>
            <a:r>
              <a:rPr lang="es-E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ri</a:t>
            </a:r>
            <a:r>
              <a:rPr lang="es-E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s-E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r>
              <a:rPr lang="es-E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-jiq’ob’äl 	</a:t>
            </a:r>
            <a:r>
              <a:rPr lang="es-E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s-E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</a:t>
            </a:r>
            <a:r>
              <a:rPr lang="es-E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Jimena</a:t>
            </a:r>
          </a:p>
          <a:p>
            <a:pPr marL="0" indent="0" defTabSz="180000">
              <a:buNone/>
            </a:pP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s-ES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</a:t>
            </a: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perro	</a:t>
            </a:r>
            <a:r>
              <a:rPr lang="es-ES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cmp-a.3sg-e.3sg</a:t>
            </a: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-comer</a:t>
            </a: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s-E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		poss.3sg</a:t>
            </a: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-fruta	</a:t>
            </a:r>
            <a:r>
              <a:rPr lang="es-E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</a:t>
            </a: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Jimena</a:t>
            </a:r>
          </a:p>
          <a:p>
            <a:pPr marL="0" indent="0" defTabSz="180000">
              <a:buNone/>
            </a:pP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‘</a:t>
            </a: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perro comió </a:t>
            </a:r>
            <a:r>
              <a:rPr lang="es-E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fruta de Jimena</a:t>
            </a: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</a:p>
          <a:p>
            <a:pPr marL="0" indent="0" defTabSz="180000">
              <a:buNone/>
            </a:pPr>
            <a:endParaRPr lang="es-E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80000"/>
            <a:endParaRPr lang="es-ES" sz="2800" dirty="0" smtClean="0"/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69776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Dos construcciones posesivas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838036"/>
            <a:ext cx="11010854" cy="44713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800" dirty="0"/>
              <a:t>prefijo posesivo – poseedor no marcado;</a:t>
            </a:r>
          </a:p>
          <a:p>
            <a:pPr marL="0" indent="0">
              <a:buNone/>
            </a:pPr>
            <a:r>
              <a:rPr lang="es-ES" sz="2800" b="1" dirty="0" smtClean="0"/>
              <a:t>no prefijo posesivo – poseedor marcado</a:t>
            </a:r>
          </a:p>
          <a:p>
            <a:pPr marL="0" indent="0" defTabSz="180000">
              <a:buNone/>
            </a:pP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(4a)	</a:t>
            </a:r>
            <a:r>
              <a:rPr lang="es-E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 			tz’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s-E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x-ø-u-tïj 														ri 			jiq’ob’äl		</a:t>
            </a:r>
            <a:r>
              <a:rPr lang="es-E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		Jimena</a:t>
            </a:r>
          </a:p>
          <a:p>
            <a:pPr marL="0" indent="0" defTabSz="180000">
              <a:buNone/>
            </a:pPr>
            <a:r>
              <a:rPr lang="es-E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s-ES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</a:t>
            </a: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perro	</a:t>
            </a:r>
            <a:r>
              <a:rPr lang="es-ES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cmp-a.3sg-e.3sg</a:t>
            </a: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-comer	</a:t>
            </a:r>
            <a:r>
              <a:rPr lang="es-ES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		</a:t>
            </a: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fruta					</a:t>
            </a:r>
            <a:r>
              <a:rPr lang="es-ES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</a:t>
            </a: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Jimena</a:t>
            </a:r>
          </a:p>
          <a:p>
            <a:pPr marL="0" indent="0" defTabSz="180000">
              <a:buNone/>
            </a:pP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(4b)	*</a:t>
            </a:r>
            <a:r>
              <a:rPr lang="es-E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 		tz’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s-E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x-ø-u-tïj 														ri 			</a:t>
            </a:r>
            <a:r>
              <a:rPr lang="es-E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r>
              <a:rPr lang="es-E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-jiq’ob’äl			</a:t>
            </a:r>
            <a:r>
              <a:rPr lang="es-E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		Jimena</a:t>
            </a:r>
          </a:p>
          <a:p>
            <a:pPr marL="0" indent="0" defTabSz="180000">
              <a:buNone/>
            </a:pPr>
            <a:r>
              <a:rPr lang="es-E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s-ES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</a:t>
            </a: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perro	</a:t>
            </a:r>
            <a:r>
              <a:rPr lang="es-ES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cmp-a.3sg-e.3sg</a:t>
            </a: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-comer	</a:t>
            </a:r>
            <a:r>
              <a:rPr lang="es-ES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		poss.3sg</a:t>
            </a: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-fruta	</a:t>
            </a:r>
            <a:r>
              <a:rPr lang="es-ES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</a:t>
            </a: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Jimena</a:t>
            </a:r>
            <a:endParaRPr lang="es-ES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80000">
              <a:buNone/>
            </a:pPr>
            <a:r>
              <a:rPr lang="es-ES" sz="2400" i="1" dirty="0" smtClean="0"/>
              <a:t>			</a:t>
            </a:r>
            <a:r>
              <a:rPr lang="es-ES" sz="2800" i="1" dirty="0" smtClean="0"/>
              <a:t>	</a:t>
            </a: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perro comió </a:t>
            </a:r>
            <a:r>
              <a:rPr lang="es-E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fruta de Jimena</a:t>
            </a: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</a:p>
          <a:p>
            <a:pPr marL="0" indent="0" defTabSz="180000">
              <a:buNone/>
            </a:pPr>
            <a:endParaRPr lang="es-ES" sz="2400" i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5395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</a:t>
            </a:r>
            <a:r>
              <a:rPr lang="en-US" dirty="0" err="1" smtClean="0"/>
              <a:t>enojable</a:t>
            </a:r>
            <a:r>
              <a:rPr lang="en-US" dirty="0" smtClean="0"/>
              <a:t> </a:t>
            </a:r>
            <a:r>
              <a:rPr lang="en-US" dirty="0" err="1" smtClean="0"/>
              <a:t>posesion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2286000"/>
            <a:ext cx="10133399" cy="4023360"/>
          </a:xfrm>
        </p:spPr>
        <p:txBody>
          <a:bodyPr>
            <a:normAutofit/>
          </a:bodyPr>
          <a:lstStyle/>
          <a:p>
            <a:pPr defTabSz="180000">
              <a:buFont typeface="Wingdings" panose="05000000000000000000" pitchFamily="2" charset="2"/>
              <a:buChar char="v"/>
            </a:pPr>
            <a:r>
              <a:rPr lang="en-US" sz="2800" dirty="0" smtClean="0"/>
              <a:t> S</a:t>
            </a:r>
            <a:r>
              <a:rPr lang="es-ES" sz="2800" dirty="0" smtClean="0"/>
              <a:t>ólo la estratégia con un obligatorio prefijo posessivo y el poseedor no marcado</a:t>
            </a:r>
          </a:p>
          <a:p>
            <a:pPr marL="0" indent="0" defTabSz="180000">
              <a:buNone/>
            </a:pPr>
            <a:r>
              <a:rPr lang="de-D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(5a)	</a:t>
            </a:r>
            <a:r>
              <a:rPr lang="de-DE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rïn</a:t>
            </a:r>
            <a:r>
              <a:rPr lang="de-DE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x-ø-in-</a:t>
            </a:r>
            <a:r>
              <a:rPr lang="de-DE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kach’uj</a:t>
            </a:r>
            <a:r>
              <a:rPr lang="de-DE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						</a:t>
            </a:r>
            <a:r>
              <a:rPr lang="de-DE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de-DE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	</a:t>
            </a:r>
            <a:r>
              <a:rPr lang="de-DE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de-DE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de-DE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aqän</a:t>
            </a:r>
            <a:r>
              <a:rPr lang="de-DE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				</a:t>
            </a:r>
            <a:r>
              <a:rPr lang="de-DE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de-DE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de-DE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xtän</a:t>
            </a:r>
            <a:endParaRPr lang="de-DE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80000">
              <a:buNone/>
            </a:pP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de-DE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</a:t>
            </a:r>
            <a:r>
              <a:rPr lang="de-D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de-DE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cmp-a.3sg-e.1sg</a:t>
            </a:r>
            <a:r>
              <a:rPr lang="de-D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-pisar		</a:t>
            </a:r>
            <a:r>
              <a:rPr lang="de-DE" sz="2800" cap="sm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</a:t>
            </a:r>
            <a:r>
              <a:rPr lang="de-DE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poss.3sg</a:t>
            </a:r>
            <a:r>
              <a:rPr lang="de-D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-pie	</a:t>
            </a:r>
            <a:r>
              <a:rPr lang="de-DE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de-D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o		</a:t>
            </a:r>
            <a:r>
              <a:rPr lang="de-DE" sz="2800" cap="sm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dim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chica</a:t>
            </a:r>
            <a:endParaRPr lang="de-DE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80000">
              <a:buNone/>
            </a:pPr>
            <a:r>
              <a:rPr lang="de-D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(5b)	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de-DE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rïn</a:t>
            </a:r>
            <a:r>
              <a:rPr lang="de-DE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x-ø-in-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kach’uj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				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</a:t>
            </a:r>
            <a:r>
              <a:rPr lang="de-DE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aqan-aj</a:t>
            </a:r>
            <a:r>
              <a:rPr lang="de-DE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de-DE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</a:t>
            </a:r>
            <a:r>
              <a:rPr lang="de-DE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de-DE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xtän</a:t>
            </a:r>
            <a:endParaRPr lang="de-DE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80000">
              <a:buNone/>
            </a:pP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de-DE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cmp-a.3sg-e.1sg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-pisar		</a:t>
            </a:r>
            <a:r>
              <a:rPr lang="de-DE" sz="2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</a:t>
            </a:r>
            <a:r>
              <a:rPr lang="de-DE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de-DE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pie-</a:t>
            </a:r>
            <a:r>
              <a:rPr lang="de-DE" sz="2800" cap="sm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npsd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	</a:t>
            </a:r>
            <a:r>
              <a:rPr lang="de-D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o		</a:t>
            </a:r>
            <a:r>
              <a:rPr lang="de-DE" sz="2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de-DE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chica</a:t>
            </a:r>
            <a:endParaRPr lang="de-D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80000">
              <a:buNone/>
            </a:pPr>
            <a:r>
              <a:rPr lang="de-D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		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Pis</a:t>
            </a: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</a:t>
            </a:r>
            <a:r>
              <a:rPr lang="es-E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pie de una chica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585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30158"/>
            <a:ext cx="10058400" cy="853697"/>
          </a:xfrm>
        </p:spPr>
        <p:txBody>
          <a:bodyPr/>
          <a:lstStyle/>
          <a:p>
            <a:r>
              <a:rPr lang="es-ES" dirty="0" smtClean="0"/>
              <a:t>Frases posesivas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1235" y="1440873"/>
            <a:ext cx="11420765" cy="5116945"/>
          </a:xfrm>
        </p:spPr>
        <p:txBody>
          <a:bodyPr>
            <a:normAutofit fontScale="92500" lnSpcReduction="20000"/>
          </a:bodyPr>
          <a:lstStyle/>
          <a:p>
            <a:pPr defTabSz="180000">
              <a:buFont typeface="Wingdings" panose="05000000000000000000" pitchFamily="2" charset="2"/>
              <a:buChar char="v"/>
            </a:pPr>
            <a:r>
              <a:rPr lang="es-ES" sz="2800" dirty="0" smtClean="0"/>
              <a:t> Los pronombres personales eligen sólo la estrategia no marcada</a:t>
            </a:r>
          </a:p>
          <a:p>
            <a:pPr marL="0" indent="0" defTabSz="180000">
              <a:buNone/>
            </a:pP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	</a:t>
            </a:r>
            <a:r>
              <a:rPr lang="it-IT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		nu-te’								x-ø-u-ch’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r>
              <a:rPr lang="it-IT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										ri			</a:t>
            </a:r>
            <a:r>
              <a:rPr lang="it-IT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nu-camisa</a:t>
            </a:r>
            <a:r>
              <a:rPr lang="it-IT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	/</a:t>
            </a:r>
          </a:p>
          <a:p>
            <a:pPr marL="0" indent="0" defTabSz="180000">
              <a:buNone/>
            </a:pPr>
            <a:r>
              <a:rPr lang="it-I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800" cap="sm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</a:t>
            </a:r>
            <a:r>
              <a:rPr lang="en-US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poss.1sg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-madre	</a:t>
            </a:r>
            <a:r>
              <a:rPr lang="en-US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cmp-a.3sg-e.3sg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-lavar	</a:t>
            </a:r>
            <a:r>
              <a:rPr lang="en-US" sz="2800" cap="sm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</a:t>
            </a:r>
            <a:r>
              <a:rPr lang="en-US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poss.1sg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-camisa		</a:t>
            </a:r>
          </a:p>
          <a:p>
            <a:pPr marL="0" indent="0" defTabSz="180000">
              <a:buNone/>
            </a:pPr>
            <a:r>
              <a:rPr lang="it-IT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*</a:t>
            </a:r>
            <a:r>
              <a:rPr lang="it-I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 </a:t>
            </a:r>
            <a:r>
              <a:rPr lang="it-IT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camisa 	w-ichin</a:t>
            </a:r>
            <a:endParaRPr lang="it-IT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8000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800" cap="sm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camisa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poss.1sg-gen</a:t>
            </a:r>
            <a:endParaRPr lang="it-IT" sz="2800" cap="sm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80000">
              <a:buNone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‘Mi madre lav</a:t>
            </a: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ó </a:t>
            </a:r>
            <a:r>
              <a:rPr lang="es-E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 camisa</a:t>
            </a:r>
            <a:r>
              <a:rPr lang="it-I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</a:p>
          <a:p>
            <a:pPr marL="0" indent="0" defTabSz="180000">
              <a:buNone/>
            </a:pPr>
            <a:r>
              <a:rPr lang="it-I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(6b)</a:t>
            </a:r>
            <a:r>
              <a:rPr lang="it-IT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 			nu-te’ 									x-ø-u-ch’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r>
              <a:rPr lang="it-I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it-IT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						</a:t>
            </a:r>
            <a:r>
              <a:rPr lang="it-I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ri 			</a:t>
            </a:r>
            <a:r>
              <a:rPr lang="it-IT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ru-camisa 						Fátima</a:t>
            </a:r>
            <a:r>
              <a:rPr lang="it-IT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/</a:t>
            </a:r>
            <a:endParaRPr lang="it-IT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80000">
              <a:buNone/>
            </a:pPr>
            <a:r>
              <a:rPr lang="it-IT" sz="2800" i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800" cap="sm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poss.1sg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-madre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cmp-a.3sg-e.3sg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-lavar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</a:t>
            </a:r>
            <a:r>
              <a:rPr lang="en-US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poss.3sg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-camisa	F</a:t>
            </a: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átima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80000">
              <a:buNone/>
            </a:pPr>
            <a:r>
              <a:rPr lang="it-IT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ri 		camisa 	ri-chin						Fátima</a:t>
            </a:r>
          </a:p>
          <a:p>
            <a:pPr marL="0" indent="0" defTabSz="180000">
              <a:buNone/>
            </a:pPr>
            <a:r>
              <a:rPr lang="it-IT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800" cap="sm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camisa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poss.3sg-gen	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Fátima</a:t>
            </a:r>
            <a:endParaRPr lang="it-IT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80000">
              <a:buNone/>
            </a:pPr>
            <a:r>
              <a:rPr lang="it-I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‘Mi madre lav</a:t>
            </a:r>
            <a:r>
              <a:rPr lang="es-E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ó </a:t>
            </a:r>
            <a:r>
              <a:rPr lang="es-E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camisa de Fátima</a:t>
            </a:r>
            <a:r>
              <a:rPr lang="it-I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</a:p>
          <a:p>
            <a:pPr marL="0" indent="0" defTabSz="18000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085130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Красный и фиолетовый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948</TotalTime>
  <Words>320</Words>
  <Application>Microsoft Office PowerPoint</Application>
  <PresentationFormat>Широкоэкранный</PresentationFormat>
  <Paragraphs>87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Calibri</vt:lpstr>
      <vt:lpstr>Times New Roman</vt:lpstr>
      <vt:lpstr>Tw Cen MT</vt:lpstr>
      <vt:lpstr>Tw Cen MT Condensed</vt:lpstr>
      <vt:lpstr>Wingdings</vt:lpstr>
      <vt:lpstr>Wingdings 3</vt:lpstr>
      <vt:lpstr>Интеграл</vt:lpstr>
      <vt:lpstr>Explorando la estructura de la Frase Nominal en Kaqchikel: adjetivos, número y posesión</vt:lpstr>
      <vt:lpstr>La Frase Nominal</vt:lpstr>
      <vt:lpstr>¿Qué es la estructura de la Frase Nominal?</vt:lpstr>
      <vt:lpstr>Las restricciones</vt:lpstr>
      <vt:lpstr>Las Frases posesivas</vt:lpstr>
      <vt:lpstr>Dos construcciones posesivas</vt:lpstr>
      <vt:lpstr>Dos construcciones posesivas</vt:lpstr>
      <vt:lpstr>No enojable posesion</vt:lpstr>
      <vt:lpstr>Frases posesivas</vt:lpstr>
      <vt:lpstr>Efectos de la interpretación con plural</vt:lpstr>
      <vt:lpstr>Conclusiones</vt:lpstr>
      <vt:lpstr>¡Muchas gracias por su atención! ¡Matyöx!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Explorando la estructura de la Frase Nominal en Kaqchikel: adjetivos, número y posesión</dc:title>
  <dc:creator>ASUS</dc:creator>
  <cp:lastModifiedBy>ASUS</cp:lastModifiedBy>
  <cp:revision>50</cp:revision>
  <dcterms:created xsi:type="dcterms:W3CDTF">2018-06-22T01:47:56Z</dcterms:created>
  <dcterms:modified xsi:type="dcterms:W3CDTF">2018-06-23T04:29:51Z</dcterms:modified>
</cp:coreProperties>
</file>