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7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shay Aitha" initials="AA" lastIdx="13" clrIdx="0">
    <p:extLst>
      <p:ext uri="{19B8F6BF-5375-455C-9EA6-DF929625EA0E}">
        <p15:presenceInfo xmlns:p15="http://schemas.microsoft.com/office/powerpoint/2012/main" userId="2c4467e519ff805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112B1-33CD-46F9-AD07-DD6EA189D44C}" type="datetimeFigureOut">
              <a:rPr lang="es-MX" smtClean="0"/>
              <a:t>22/06/2018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C750C-EFF4-43E0-8F56-080249444E2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82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‘</a:t>
            </a:r>
            <a:r>
              <a:rPr lang="es-MX" dirty="0" err="1" smtClean="0"/>
              <a:t>kojonel</a:t>
            </a:r>
            <a:r>
              <a:rPr lang="es-MX" dirty="0" smtClean="0"/>
              <a:t>’ ‘</a:t>
            </a:r>
            <a:r>
              <a:rPr lang="es-MX" dirty="0" err="1" smtClean="0"/>
              <a:t>nsilon</a:t>
            </a:r>
            <a:r>
              <a:rPr lang="es-MX" dirty="0" smtClean="0"/>
              <a:t>’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750C-EFF4-43E0-8F56-080249444E22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852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Si la pragmática</a:t>
            </a:r>
            <a:r>
              <a:rPr lang="es-MX" baseline="0" dirty="0" smtClean="0"/>
              <a:t> no esta controlado, es posible que no observo/no entiendo todas las calculaciones gramáticas que hacen para dar sus respuestas. </a:t>
            </a:r>
            <a:r>
              <a:rPr lang="es-MX" dirty="0" smtClean="0"/>
              <a:t>– si pido una traducción del español, donde poner el énfasis? No es un contexto natural! 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750C-EFF4-43E0-8F56-080249444E22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1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2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6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4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6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6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2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0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3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0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A7E4-94A1-4C9A-B4C4-BBC769FDFF0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473A-4595-4C88-AB40-C8FCA8219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3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trabajo de campo lingüístico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Variación entre hablantes y lo que nos puede decir la idioma y de nuestra metodología</a:t>
            </a:r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0" y="4492625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4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s-MX" dirty="0" smtClean="0"/>
              <a:t>C</a:t>
            </a:r>
            <a:r>
              <a:rPr lang="es-MX" dirty="0" smtClean="0"/>
              <a:t>ó</a:t>
            </a:r>
            <a:r>
              <a:rPr lang="es-MX" dirty="0" smtClean="0"/>
              <a:t>mo podemos resolver estos problemas?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Como investigadores, tenemos que tener mucho cuidado en:</a:t>
            </a:r>
          </a:p>
          <a:p>
            <a:pPr lvl="1"/>
            <a:r>
              <a:rPr lang="es-MX" dirty="0" smtClean="0"/>
              <a:t>Crear contextos</a:t>
            </a:r>
          </a:p>
          <a:p>
            <a:pPr lvl="1"/>
            <a:r>
              <a:rPr lang="es-MX" dirty="0" smtClean="0"/>
              <a:t>Repasar preguntas en días diferentes o con hablantes diferentes</a:t>
            </a:r>
          </a:p>
          <a:p>
            <a:pPr lvl="1"/>
            <a:r>
              <a:rPr lang="es-MX" dirty="0" smtClean="0"/>
              <a:t>Considerar quienes son nuestros consultantes: edad, uso de idiomas, etc. </a:t>
            </a:r>
          </a:p>
          <a:p>
            <a:r>
              <a:rPr lang="es-MX" dirty="0" smtClean="0"/>
              <a:t>En unos casos, es casi imposible tener un contexto perfecto</a:t>
            </a:r>
          </a:p>
          <a:p>
            <a:pPr lvl="1"/>
            <a:r>
              <a:rPr lang="es-MX" dirty="0" smtClean="0"/>
              <a:t>Podemos usar también textos escritos (libros, publicaciones sobre ‘social media’) </a:t>
            </a:r>
          </a:p>
          <a:p>
            <a:pPr lvl="1"/>
            <a:r>
              <a:rPr lang="es-MX" dirty="0" smtClean="0"/>
              <a:t>Podemos hacer observaciones</a:t>
            </a:r>
          </a:p>
          <a:p>
            <a:pPr lvl="1"/>
            <a:r>
              <a:rPr lang="en-US" dirty="0"/>
              <a:t>¡</a:t>
            </a:r>
            <a:r>
              <a:rPr lang="es-MX" dirty="0" smtClean="0"/>
              <a:t>Pero lo mejor es tener </a:t>
            </a:r>
            <a:r>
              <a:rPr lang="es-MX" dirty="0" err="1" smtClean="0"/>
              <a:t>lingüístas</a:t>
            </a:r>
            <a:r>
              <a:rPr lang="es-MX" dirty="0" smtClean="0"/>
              <a:t> </a:t>
            </a:r>
            <a:r>
              <a:rPr lang="es-MX" dirty="0" err="1" smtClean="0"/>
              <a:t>Kaqchikeles</a:t>
            </a:r>
            <a:r>
              <a:rPr lang="es-MX" dirty="0" smtClean="0"/>
              <a:t>!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8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Agradecimientos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Dr. Pedro Mateo Pedro, Dra. </a:t>
            </a:r>
            <a:r>
              <a:rPr lang="es-MX" dirty="0" err="1" smtClean="0"/>
              <a:t>Maria</a:t>
            </a:r>
            <a:r>
              <a:rPr lang="es-MX" dirty="0" smtClean="0"/>
              <a:t> </a:t>
            </a:r>
            <a:r>
              <a:rPr lang="es-MX" dirty="0" err="1" smtClean="0"/>
              <a:t>Polinsky</a:t>
            </a:r>
            <a:r>
              <a:rPr lang="es-MX" dirty="0" smtClean="0"/>
              <a:t>, y el Guatemala Field </a:t>
            </a:r>
            <a:r>
              <a:rPr lang="es-MX" dirty="0" err="1"/>
              <a:t>S</a:t>
            </a:r>
            <a:r>
              <a:rPr lang="es-MX" dirty="0" err="1" smtClean="0"/>
              <a:t>chool</a:t>
            </a:r>
            <a:r>
              <a:rPr lang="es-MX" dirty="0" smtClean="0"/>
              <a:t> de la Universidad de Maryland para crear esta oportunidad para mi y mis compañeros. </a:t>
            </a:r>
          </a:p>
          <a:p>
            <a:r>
              <a:rPr lang="es-MX" dirty="0" smtClean="0"/>
              <a:t>UVGA para recibirnos y para escuchar lo que tenemos a decir. </a:t>
            </a:r>
          </a:p>
          <a:p>
            <a:r>
              <a:rPr lang="es-MX" dirty="0" smtClean="0"/>
              <a:t>Todos mis consultores y todos los residentes de </a:t>
            </a:r>
            <a:r>
              <a:rPr lang="es-MX" dirty="0" err="1" smtClean="0"/>
              <a:t>Patzún</a:t>
            </a:r>
            <a:r>
              <a:rPr lang="es-MX" dirty="0" smtClean="0"/>
              <a:t> que nos ayudaron en el programa. </a:t>
            </a:r>
          </a:p>
          <a:p>
            <a:r>
              <a:rPr lang="es-MX" dirty="0" smtClean="0"/>
              <a:t>Nuestros maestros de </a:t>
            </a:r>
            <a:r>
              <a:rPr lang="es-MX" dirty="0" err="1" smtClean="0"/>
              <a:t>Kaqchikel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093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Algunos ejemplos – </a:t>
            </a:r>
            <a:r>
              <a:rPr lang="en-US" dirty="0" smtClean="0"/>
              <a:t>¿</a:t>
            </a:r>
            <a:r>
              <a:rPr lang="es-MX" dirty="0" smtClean="0"/>
              <a:t>Que piensan?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Ri</a:t>
            </a:r>
            <a:r>
              <a:rPr lang="es-MX" dirty="0" smtClean="0"/>
              <a:t> </a:t>
            </a:r>
            <a:r>
              <a:rPr lang="es-MX" dirty="0" err="1" smtClean="0"/>
              <a:t>konojel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yewir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Ri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konojel</a:t>
            </a:r>
            <a:r>
              <a:rPr lang="es-MX" dirty="0" smtClean="0"/>
              <a:t> </a:t>
            </a:r>
            <a:r>
              <a:rPr lang="es-MX" dirty="0" err="1" smtClean="0"/>
              <a:t>yewir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Rere</a:t>
            </a:r>
            <a:r>
              <a:rPr lang="es-MX" dirty="0" smtClean="0"/>
              <a:t>’ </a:t>
            </a:r>
            <a:r>
              <a:rPr lang="es-MX" dirty="0" err="1" smtClean="0"/>
              <a:t>man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ta</a:t>
            </a:r>
            <a:r>
              <a:rPr lang="es-MX" dirty="0" smtClean="0"/>
              <a:t> </a:t>
            </a:r>
            <a:r>
              <a:rPr lang="es-MX" dirty="0" err="1" smtClean="0"/>
              <a:t>utz</a:t>
            </a:r>
            <a:r>
              <a:rPr lang="es-MX" dirty="0" smtClean="0"/>
              <a:t>.</a:t>
            </a:r>
          </a:p>
          <a:p>
            <a:r>
              <a:rPr lang="es-MX" dirty="0" err="1" smtClean="0"/>
              <a:t>Rere</a:t>
            </a:r>
            <a:r>
              <a:rPr lang="es-MX" dirty="0" smtClean="0"/>
              <a:t>’ </a:t>
            </a:r>
            <a:r>
              <a:rPr lang="es-MX" dirty="0" err="1" smtClean="0"/>
              <a:t>man</a:t>
            </a:r>
            <a:r>
              <a:rPr lang="es-MX" dirty="0" smtClean="0"/>
              <a:t> </a:t>
            </a:r>
            <a:r>
              <a:rPr lang="es-MX" dirty="0" err="1" smtClean="0"/>
              <a:t>utz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ta</a:t>
            </a:r>
            <a:r>
              <a:rPr lang="es-MX" dirty="0" smtClean="0"/>
              <a:t>. </a:t>
            </a:r>
          </a:p>
          <a:p>
            <a:r>
              <a:rPr lang="es-MX" dirty="0" err="1" smtClean="0"/>
              <a:t>Rere</a:t>
            </a:r>
            <a:r>
              <a:rPr lang="es-MX" dirty="0" smtClean="0"/>
              <a:t>’ </a:t>
            </a:r>
            <a:r>
              <a:rPr lang="es-MX" dirty="0" err="1" smtClean="0"/>
              <a:t>man</a:t>
            </a:r>
            <a:r>
              <a:rPr lang="es-MX" dirty="0" smtClean="0"/>
              <a:t> (e) </a:t>
            </a:r>
            <a:r>
              <a:rPr lang="es-MX" dirty="0" err="1" smtClean="0"/>
              <a:t>jujun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ta</a:t>
            </a:r>
            <a:r>
              <a:rPr lang="es-MX" dirty="0" smtClean="0"/>
              <a:t>, </a:t>
            </a:r>
            <a:r>
              <a:rPr lang="es-MX" dirty="0" err="1" smtClean="0"/>
              <a:t>rere</a:t>
            </a:r>
            <a:r>
              <a:rPr lang="es-MX" dirty="0" smtClean="0"/>
              <a:t>’ </a:t>
            </a:r>
            <a:r>
              <a:rPr lang="es-MX" dirty="0" err="1" smtClean="0"/>
              <a:t>konojel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06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s-MX" dirty="0" err="1" smtClean="0"/>
              <a:t>Porqu</a:t>
            </a:r>
            <a:r>
              <a:rPr lang="en-US" dirty="0"/>
              <a:t>é</a:t>
            </a:r>
            <a:r>
              <a:rPr lang="es-MX" dirty="0" smtClean="0"/>
              <a:t> estoy aquí en Guatemala?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estructura de las frases nominales en las lenguas mayas no esta estudiado mucho por </a:t>
            </a:r>
            <a:r>
              <a:rPr lang="es-MX" dirty="0" err="1" smtClean="0"/>
              <a:t>lingüístas</a:t>
            </a:r>
            <a:r>
              <a:rPr lang="es-MX" dirty="0" smtClean="0"/>
              <a:t>. </a:t>
            </a:r>
          </a:p>
          <a:p>
            <a:r>
              <a:rPr lang="es-MX" dirty="0" smtClean="0"/>
              <a:t>Eso incluye los sustantivos, los adjetivos, los artículos, los números, la posesión, las cl</a:t>
            </a:r>
            <a:r>
              <a:rPr lang="es-MX" dirty="0" smtClean="0"/>
              <a:t>á</a:t>
            </a:r>
            <a:r>
              <a:rPr lang="es-MX" dirty="0" smtClean="0"/>
              <a:t>usulas relativas, y m</a:t>
            </a:r>
            <a:r>
              <a:rPr lang="es-MX" dirty="0" smtClean="0"/>
              <a:t>á</a:t>
            </a:r>
            <a:r>
              <a:rPr lang="es-MX" dirty="0" smtClean="0"/>
              <a:t>s. 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7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Variaci</a:t>
            </a:r>
            <a:r>
              <a:rPr lang="es-MX" dirty="0" smtClean="0"/>
              <a:t>ó</a:t>
            </a:r>
            <a:r>
              <a:rPr lang="es-MX" dirty="0" smtClean="0"/>
              <a:t>n entre idiomas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español – </a:t>
            </a:r>
            <a:r>
              <a:rPr lang="es-MX" dirty="0" smtClean="0">
                <a:solidFill>
                  <a:srgbClr val="FF0000"/>
                </a:solidFill>
              </a:rPr>
              <a:t>mi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accent5"/>
                </a:solidFill>
              </a:rPr>
              <a:t>perro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accent6"/>
                </a:solidFill>
              </a:rPr>
              <a:t>blanco</a:t>
            </a:r>
            <a:endParaRPr lang="es-MX" dirty="0" smtClean="0"/>
          </a:p>
          <a:p>
            <a:r>
              <a:rPr lang="es-MX" dirty="0" smtClean="0"/>
              <a:t>E</a:t>
            </a:r>
            <a:r>
              <a:rPr lang="es-MX" dirty="0" smtClean="0"/>
              <a:t>n </a:t>
            </a:r>
            <a:r>
              <a:rPr lang="es-MX" dirty="0" err="1" smtClean="0"/>
              <a:t>ingl</a:t>
            </a:r>
            <a:r>
              <a:rPr lang="en-US" dirty="0" smtClean="0"/>
              <a:t>é</a:t>
            </a:r>
            <a:r>
              <a:rPr lang="es-MX" dirty="0" smtClean="0"/>
              <a:t>s – </a:t>
            </a:r>
            <a:r>
              <a:rPr lang="es-MX" dirty="0" err="1">
                <a:solidFill>
                  <a:srgbClr val="FF0000"/>
                </a:solidFill>
              </a:rPr>
              <a:t>m</a:t>
            </a:r>
            <a:r>
              <a:rPr lang="es-MX" dirty="0" err="1" smtClean="0">
                <a:solidFill>
                  <a:srgbClr val="FF0000"/>
                </a:solidFill>
              </a:rPr>
              <a:t>y</a:t>
            </a:r>
            <a:r>
              <a:rPr lang="es-MX" dirty="0" smtClean="0"/>
              <a:t> </a:t>
            </a:r>
            <a:r>
              <a:rPr lang="es-MX" dirty="0" err="1" smtClean="0">
                <a:solidFill>
                  <a:schemeClr val="accent6"/>
                </a:solidFill>
              </a:rPr>
              <a:t>white</a:t>
            </a:r>
            <a:r>
              <a:rPr lang="es-MX" dirty="0" smtClean="0"/>
              <a:t> </a:t>
            </a:r>
            <a:r>
              <a:rPr lang="es-MX" dirty="0" err="1" smtClean="0">
                <a:solidFill>
                  <a:schemeClr val="accent5"/>
                </a:solidFill>
              </a:rPr>
              <a:t>dog</a:t>
            </a:r>
            <a:r>
              <a:rPr lang="es-MX" dirty="0" smtClean="0"/>
              <a:t> </a:t>
            </a:r>
          </a:p>
          <a:p>
            <a:r>
              <a:rPr lang="es-MX" dirty="0" smtClean="0"/>
              <a:t>En </a:t>
            </a:r>
            <a:r>
              <a:rPr lang="es-MX" dirty="0" err="1" smtClean="0"/>
              <a:t>kaqchikel</a:t>
            </a:r>
            <a:r>
              <a:rPr lang="es-MX" dirty="0" smtClean="0"/>
              <a:t> – </a:t>
            </a:r>
            <a:r>
              <a:rPr lang="es-MX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ä</a:t>
            </a:r>
            <a:r>
              <a:rPr lang="es-MX" dirty="0" smtClean="0">
                <a:solidFill>
                  <a:schemeClr val="accent6"/>
                </a:solidFill>
              </a:rPr>
              <a:t>q</a:t>
            </a:r>
            <a:r>
              <a:rPr lang="es-MX" dirty="0" smtClean="0"/>
              <a:t> </a:t>
            </a:r>
            <a:r>
              <a:rPr lang="es-MX" dirty="0" err="1" smtClean="0">
                <a:solidFill>
                  <a:srgbClr val="FF0000"/>
                </a:solidFill>
              </a:rPr>
              <a:t>nu-</a:t>
            </a:r>
            <a:r>
              <a:rPr lang="es-MX" dirty="0" err="1" smtClean="0">
                <a:solidFill>
                  <a:schemeClr val="accent5"/>
                </a:solidFill>
              </a:rPr>
              <a:t>tz’i</a:t>
            </a:r>
            <a:r>
              <a:rPr lang="es-MX" dirty="0" smtClean="0">
                <a:solidFill>
                  <a:schemeClr val="accent5"/>
                </a:solidFill>
              </a:rPr>
              <a:t>’</a:t>
            </a:r>
          </a:p>
          <a:p>
            <a:r>
              <a:rPr lang="es-MX" dirty="0" smtClean="0"/>
              <a:t>El </a:t>
            </a:r>
            <a:r>
              <a:rPr lang="es-MX" dirty="0" err="1" smtClean="0"/>
              <a:t>kaqchikel</a:t>
            </a:r>
            <a:r>
              <a:rPr lang="es-MX" dirty="0" smtClean="0"/>
              <a:t> es muy diferente de los idiomas europeos, y estudiarlo puede ayudarnos a describir toda la variación en la gramática de los idiomas del mundo. 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148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trabajo de campo lingüístico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Entrevistas</a:t>
            </a:r>
          </a:p>
          <a:p>
            <a:r>
              <a:rPr lang="es-MX" dirty="0" smtClean="0"/>
              <a:t>Los tipos de preguntas – traducciones, correcciones, descripciones.</a:t>
            </a:r>
          </a:p>
          <a:p>
            <a:r>
              <a:rPr lang="en-US" dirty="0"/>
              <a:t>¿</a:t>
            </a:r>
            <a:r>
              <a:rPr lang="es-MX" dirty="0" smtClean="0"/>
              <a:t>Que es la aceptabilidad? </a:t>
            </a:r>
          </a:p>
          <a:p>
            <a:r>
              <a:rPr lang="es-MX" dirty="0" smtClean="0"/>
              <a:t>Ideas verdes sin color están durmiendo furiosamente</a:t>
            </a:r>
          </a:p>
          <a:p>
            <a:r>
              <a:rPr lang="es-MX" dirty="0"/>
              <a:t> </a:t>
            </a:r>
            <a:r>
              <a:rPr lang="es-MX" dirty="0" smtClean="0">
                <a:solidFill>
                  <a:srgbClr val="FF0000"/>
                </a:solidFill>
              </a:rPr>
              <a:t>*</a:t>
            </a:r>
            <a:r>
              <a:rPr lang="es-MX" dirty="0" smtClean="0"/>
              <a:t>Est</a:t>
            </a:r>
            <a:r>
              <a:rPr lang="es-MX" dirty="0" smtClean="0"/>
              <a:t>á</a:t>
            </a:r>
            <a:r>
              <a:rPr lang="es-MX" dirty="0" smtClean="0"/>
              <a:t>n sin furiosamente color ideas durmiendo verdes.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39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Variación entre hablantes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¡</a:t>
            </a:r>
            <a:r>
              <a:rPr lang="es-MX" dirty="0" smtClean="0"/>
              <a:t>Muchas veces, diferentes personas me han dado diferentes resultados por la misma pregunta! </a:t>
            </a:r>
          </a:p>
          <a:p>
            <a:pPr lvl="1"/>
            <a:r>
              <a:rPr lang="es-MX" dirty="0" smtClean="0"/>
              <a:t>Variación dialectal</a:t>
            </a:r>
          </a:p>
          <a:p>
            <a:pPr lvl="1"/>
            <a:r>
              <a:rPr lang="es-MX" dirty="0" smtClean="0"/>
              <a:t>Problemas metodológicos </a:t>
            </a:r>
          </a:p>
          <a:p>
            <a:pPr lvl="1"/>
            <a:r>
              <a:rPr lang="es-MX" dirty="0" smtClean="0"/>
              <a:t>La estructura de la información </a:t>
            </a:r>
          </a:p>
          <a:p>
            <a:pPr lvl="1"/>
            <a:r>
              <a:rPr lang="es-MX" dirty="0" smtClean="0"/>
              <a:t>La sociolingüística  </a:t>
            </a:r>
          </a:p>
          <a:p>
            <a:r>
              <a:rPr lang="es-MX" dirty="0" smtClean="0"/>
              <a:t>Es importante entender porque recibimos respuestas variantes para asegurarnos de la certeza de nuestros datos.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81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Variación dialectal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</a:rPr>
              <a:t>Che</a:t>
            </a:r>
            <a:r>
              <a:rPr lang="es-MX" dirty="0" smtClean="0"/>
              <a:t> </a:t>
            </a:r>
            <a:r>
              <a:rPr lang="es-MX" dirty="0" err="1" smtClean="0"/>
              <a:t>oxi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yewir</a:t>
            </a:r>
            <a:r>
              <a:rPr lang="es-MX" dirty="0" smtClean="0"/>
              <a:t> </a:t>
            </a:r>
          </a:p>
          <a:p>
            <a:pPr lvl="1"/>
            <a:r>
              <a:rPr lang="es-MX" dirty="0" smtClean="0"/>
              <a:t>‘Los tres perros duermen’</a:t>
            </a:r>
          </a:p>
          <a:p>
            <a:r>
              <a:rPr lang="es-MX" dirty="0" smtClean="0"/>
              <a:t> </a:t>
            </a:r>
            <a:r>
              <a:rPr lang="es-MX" dirty="0" err="1" smtClean="0">
                <a:solidFill>
                  <a:srgbClr val="FF0000"/>
                </a:solidFill>
              </a:rPr>
              <a:t>Chu</a:t>
            </a:r>
            <a:r>
              <a:rPr lang="es-MX" dirty="0" smtClean="0"/>
              <a:t> </a:t>
            </a:r>
            <a:r>
              <a:rPr lang="es-MX" dirty="0" err="1" smtClean="0"/>
              <a:t>oxi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  <a:r>
              <a:rPr lang="es-MX" dirty="0" err="1" smtClean="0"/>
              <a:t>yewir</a:t>
            </a:r>
            <a:r>
              <a:rPr lang="es-MX" dirty="0"/>
              <a:t> </a:t>
            </a:r>
            <a:endParaRPr lang="es-MX" dirty="0" smtClean="0"/>
          </a:p>
          <a:p>
            <a:pPr lvl="1"/>
            <a:r>
              <a:rPr lang="es-MX" dirty="0" smtClean="0"/>
              <a:t>‘Los tres perros duermen’</a:t>
            </a:r>
          </a:p>
          <a:p>
            <a:r>
              <a:rPr lang="es-MX" dirty="0" err="1">
                <a:solidFill>
                  <a:srgbClr val="FF0000"/>
                </a:solidFill>
              </a:rPr>
              <a:t>n</a:t>
            </a:r>
            <a:r>
              <a:rPr lang="es-MX" dirty="0" err="1" smtClean="0"/>
              <a:t>tz’i</a:t>
            </a:r>
            <a:r>
              <a:rPr lang="es-MX" dirty="0" smtClean="0"/>
              <a:t>’ vs. </a:t>
            </a:r>
            <a:r>
              <a:rPr lang="es-MX" dirty="0" err="1">
                <a:solidFill>
                  <a:srgbClr val="FF0000"/>
                </a:solidFill>
              </a:rPr>
              <a:t>n</a:t>
            </a:r>
            <a:r>
              <a:rPr lang="es-MX" dirty="0" err="1" smtClean="0">
                <a:solidFill>
                  <a:srgbClr val="FF0000"/>
                </a:solidFill>
              </a:rPr>
              <a:t>u</a:t>
            </a:r>
            <a:r>
              <a:rPr lang="es-MX" dirty="0" err="1" smtClean="0"/>
              <a:t>tz’i</a:t>
            </a:r>
            <a:r>
              <a:rPr lang="es-MX" dirty="0" smtClean="0"/>
              <a:t>’ </a:t>
            </a:r>
          </a:p>
          <a:p>
            <a:pPr lvl="1"/>
            <a:r>
              <a:rPr lang="es-MX" dirty="0" smtClean="0"/>
              <a:t>‘mi perro’</a:t>
            </a:r>
          </a:p>
          <a:p>
            <a:r>
              <a:rPr lang="es-MX" dirty="0" smtClean="0"/>
              <a:t>El </a:t>
            </a:r>
            <a:r>
              <a:rPr lang="es-MX" dirty="0" err="1" smtClean="0"/>
              <a:t>kaqchikel</a:t>
            </a:r>
            <a:r>
              <a:rPr lang="es-MX" dirty="0" smtClean="0"/>
              <a:t> de Sololá: </a:t>
            </a:r>
          </a:p>
          <a:p>
            <a:pPr lvl="1"/>
            <a:r>
              <a:rPr lang="es-MX" dirty="0" err="1" smtClean="0"/>
              <a:t>achk</a:t>
            </a:r>
            <a:r>
              <a:rPr lang="en-US" dirty="0" smtClean="0">
                <a:solidFill>
                  <a:srgbClr val="FF0000"/>
                </a:solidFill>
              </a:rPr>
              <a:t>ï</a:t>
            </a:r>
            <a:r>
              <a:rPr lang="en-US" dirty="0" smtClean="0"/>
              <a:t> – </a:t>
            </a:r>
            <a:r>
              <a:rPr lang="en-US" dirty="0" err="1" smtClean="0"/>
              <a:t>achik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 ‘</a:t>
            </a:r>
            <a:r>
              <a:rPr lang="en-US" dirty="0" err="1" smtClean="0"/>
              <a:t>qu</a:t>
            </a:r>
            <a:r>
              <a:rPr lang="es-MX" dirty="0" smtClean="0"/>
              <a:t>é’</a:t>
            </a:r>
            <a:endParaRPr lang="en-US" dirty="0" smtClean="0"/>
          </a:p>
          <a:p>
            <a:pPr lvl="1"/>
            <a:r>
              <a:rPr lang="en-US" dirty="0" err="1" smtClean="0"/>
              <a:t>ach</a:t>
            </a:r>
            <a:r>
              <a:rPr lang="en-US" dirty="0" err="1" smtClean="0">
                <a:solidFill>
                  <a:srgbClr val="FF0000"/>
                </a:solidFill>
              </a:rPr>
              <a:t>ï</a:t>
            </a:r>
            <a:r>
              <a:rPr lang="en-US" dirty="0" smtClean="0"/>
              <a:t> – </a:t>
            </a:r>
            <a:r>
              <a:rPr lang="en-US" dirty="0" err="1" smtClean="0"/>
              <a:t>ach</a:t>
            </a:r>
            <a:r>
              <a:rPr lang="en-US" dirty="0" err="1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‘hombre’</a:t>
            </a:r>
          </a:p>
          <a:p>
            <a:pPr lvl="1"/>
            <a:r>
              <a:rPr lang="en-US" dirty="0" smtClean="0"/>
              <a:t>(Gonzalez 2016)</a:t>
            </a:r>
            <a:endParaRPr lang="es-MX" dirty="0" smtClean="0"/>
          </a:p>
          <a:p>
            <a:r>
              <a:rPr lang="es-MX" dirty="0" smtClean="0"/>
              <a:t>Debemos tener en cuenta la edad, el lugar de nacimiento, nivel de educación, y otra información sobre el consultor. </a:t>
            </a:r>
          </a:p>
          <a:p>
            <a:r>
              <a:rPr lang="en-US" dirty="0" smtClean="0"/>
              <a:t>¡</a:t>
            </a:r>
            <a:r>
              <a:rPr lang="es-MX" dirty="0"/>
              <a:t>S</a:t>
            </a:r>
            <a:r>
              <a:rPr lang="es-MX" dirty="0" smtClean="0"/>
              <a:t>iempre es mejor cuando tenemos datos de m</a:t>
            </a:r>
            <a:r>
              <a:rPr lang="es-MX" dirty="0" smtClean="0"/>
              <a:t>á</a:t>
            </a:r>
            <a:r>
              <a:rPr lang="es-MX" dirty="0" smtClean="0"/>
              <a:t>s de una hablante, pero si tienen todos gramáticas diferentes, es muy complicado! </a:t>
            </a:r>
          </a:p>
        </p:txBody>
      </p:sp>
    </p:spTree>
    <p:extLst>
      <p:ext uri="{BB962C8B-B14F-4D97-AF65-F5344CB8AC3E}">
        <p14:creationId xmlns:p14="http://schemas.microsoft.com/office/powerpoint/2010/main" val="2607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sociolingüística/el contexto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Diferencias entre el hablante y el investigador</a:t>
            </a:r>
          </a:p>
          <a:p>
            <a:r>
              <a:rPr lang="es-MX" dirty="0" smtClean="0"/>
              <a:t>Ubicación, tiempo, etc. </a:t>
            </a:r>
          </a:p>
          <a:p>
            <a:r>
              <a:rPr lang="es-MX" dirty="0" smtClean="0"/>
              <a:t>La dinámica – la relación entre el investigador y el consultor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031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</a:t>
            </a:r>
            <a:r>
              <a:rPr lang="es-MX" dirty="0" smtClean="0"/>
              <a:t>roblemas Metodológicos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Comunicación y lengua</a:t>
            </a:r>
          </a:p>
          <a:p>
            <a:pPr lvl="1"/>
            <a:r>
              <a:rPr lang="en-US" dirty="0"/>
              <a:t>¡</a:t>
            </a:r>
            <a:r>
              <a:rPr lang="es-MX" dirty="0" smtClean="0"/>
              <a:t>No soy hablante del </a:t>
            </a:r>
            <a:r>
              <a:rPr lang="es-MX" dirty="0" err="1" smtClean="0"/>
              <a:t>kaqchikel</a:t>
            </a:r>
            <a:r>
              <a:rPr lang="es-MX" dirty="0" smtClean="0"/>
              <a:t> ni del español! </a:t>
            </a:r>
          </a:p>
          <a:p>
            <a:pPr lvl="1"/>
            <a:r>
              <a:rPr lang="es-MX" dirty="0" smtClean="0"/>
              <a:t>Es posible que mis transcripciones no son perfectas</a:t>
            </a:r>
          </a:p>
          <a:p>
            <a:pPr lvl="1"/>
            <a:r>
              <a:rPr lang="es-MX" dirty="0" smtClean="0"/>
              <a:t>Al revés, es posible que mis consultantes no entienden mis preguntas o no pueden escuchar lo que digo, por mi español o por mi </a:t>
            </a:r>
            <a:r>
              <a:rPr lang="es-MX" dirty="0" err="1" smtClean="0"/>
              <a:t>kaqchikel</a:t>
            </a:r>
            <a:endParaRPr lang="es-MX" dirty="0" smtClean="0"/>
          </a:p>
          <a:p>
            <a:r>
              <a:rPr lang="es-MX" dirty="0" smtClean="0"/>
              <a:t>Problemas prosódicas </a:t>
            </a:r>
          </a:p>
          <a:p>
            <a:pPr lvl="1"/>
            <a:r>
              <a:rPr lang="es-MX" dirty="0" smtClean="0"/>
              <a:t>*</a:t>
            </a:r>
            <a:r>
              <a:rPr lang="es-MX" dirty="0" err="1" smtClean="0"/>
              <a:t>You’re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</a:t>
            </a:r>
            <a:r>
              <a:rPr lang="es-MX" dirty="0" err="1" smtClean="0"/>
              <a:t>what</a:t>
            </a:r>
            <a:r>
              <a:rPr lang="es-MX" dirty="0"/>
              <a:t>?</a:t>
            </a:r>
            <a:r>
              <a:rPr lang="es-MX" dirty="0" smtClean="0"/>
              <a:t> </a:t>
            </a:r>
            <a:endParaRPr lang="es-MX" dirty="0"/>
          </a:p>
          <a:p>
            <a:pPr lvl="1"/>
            <a:r>
              <a:rPr lang="es-MX" dirty="0" err="1" smtClean="0"/>
              <a:t>You’re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 WHAT? ‘Haces QUE?’</a:t>
            </a:r>
          </a:p>
          <a:p>
            <a:pPr lvl="1"/>
            <a:r>
              <a:rPr lang="es-MX" dirty="0" err="1" smtClean="0"/>
              <a:t>What</a:t>
            </a:r>
            <a:r>
              <a:rPr lang="es-MX" dirty="0" smtClean="0"/>
              <a:t> are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doing</a:t>
            </a:r>
            <a:r>
              <a:rPr lang="es-MX" dirty="0" smtClean="0"/>
              <a:t>? ‘Qu</a:t>
            </a:r>
            <a:r>
              <a:rPr lang="es-MX" dirty="0" smtClean="0"/>
              <a:t>é</a:t>
            </a:r>
            <a:r>
              <a:rPr lang="es-MX" dirty="0" smtClean="0"/>
              <a:t> haces?’</a:t>
            </a:r>
          </a:p>
          <a:p>
            <a:pPr marL="0" indent="0">
              <a:buNone/>
            </a:pPr>
            <a:r>
              <a:rPr lang="es-MX" dirty="0" smtClean="0"/>
              <a:t> 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12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estructura de la información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  <a:p>
            <a:pPr lvl="1"/>
            <a:r>
              <a:rPr lang="es-MX" dirty="0" smtClean="0"/>
              <a:t>A veces, consultantes no aceptan oraciones porque su gramaticalidad depende de la pragmática. </a:t>
            </a:r>
          </a:p>
          <a:p>
            <a:pPr lvl="2"/>
            <a:r>
              <a:rPr lang="es-MX" dirty="0" err="1"/>
              <a:t>Ri</a:t>
            </a:r>
            <a:r>
              <a:rPr lang="es-MX" dirty="0"/>
              <a:t> a Juan, </a:t>
            </a:r>
            <a:r>
              <a:rPr lang="es-MX" dirty="0" err="1" smtClean="0"/>
              <a:t>xintz’et</a:t>
            </a:r>
            <a:r>
              <a:rPr lang="es-MX" dirty="0" smtClean="0"/>
              <a:t> </a:t>
            </a:r>
            <a:r>
              <a:rPr lang="es-MX" dirty="0" err="1"/>
              <a:t>rutz’i</a:t>
            </a:r>
            <a:r>
              <a:rPr lang="es-MX" dirty="0" smtClean="0"/>
              <a:t>’… (Juan, yo vi su perro)</a:t>
            </a:r>
          </a:p>
          <a:p>
            <a:r>
              <a:rPr lang="es-MX" dirty="0" smtClean="0"/>
              <a:t>El orden de los adjetivos</a:t>
            </a:r>
          </a:p>
          <a:p>
            <a:pPr lvl="1"/>
            <a:r>
              <a:rPr lang="es-MX" dirty="0" smtClean="0"/>
              <a:t>Es posible que el orden de adjetivos (antes o después del nombre) puede cambiar por diferencias de énfasis</a:t>
            </a:r>
          </a:p>
          <a:p>
            <a:pPr lvl="2"/>
            <a:r>
              <a:rPr lang="es-MX" dirty="0" err="1" smtClean="0"/>
              <a:t>Ri</a:t>
            </a:r>
            <a:r>
              <a:rPr lang="es-MX" dirty="0" smtClean="0"/>
              <a:t> </a:t>
            </a:r>
            <a:r>
              <a:rPr lang="es-MX" dirty="0" err="1" smtClean="0"/>
              <a:t>tz’i</a:t>
            </a:r>
            <a:r>
              <a:rPr lang="es-MX" dirty="0" smtClean="0"/>
              <a:t>’ n</a:t>
            </a:r>
            <a:r>
              <a:rPr lang="en-US" dirty="0"/>
              <a:t>ï</a:t>
            </a:r>
            <a:r>
              <a:rPr lang="es-MX" dirty="0" smtClean="0"/>
              <a:t>m vs. </a:t>
            </a:r>
            <a:r>
              <a:rPr lang="es-MX" dirty="0" err="1" smtClean="0"/>
              <a:t>Ri</a:t>
            </a:r>
            <a:r>
              <a:rPr lang="es-MX" dirty="0" smtClean="0"/>
              <a:t> n</a:t>
            </a:r>
            <a:r>
              <a:rPr lang="en-US" dirty="0" err="1" smtClean="0"/>
              <a:t>ïm</a:t>
            </a:r>
            <a:r>
              <a:rPr lang="en-US" dirty="0" smtClean="0"/>
              <a:t> </a:t>
            </a:r>
            <a:r>
              <a:rPr lang="en-US" dirty="0" err="1" smtClean="0"/>
              <a:t>tz’i</a:t>
            </a:r>
            <a:r>
              <a:rPr lang="en-US" dirty="0" smtClean="0"/>
              <a:t>’ (Un </a:t>
            </a:r>
            <a:r>
              <a:rPr lang="en-US" dirty="0" err="1" smtClean="0"/>
              <a:t>perro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62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</TotalTime>
  <Words>741</Words>
  <Application>Microsoft Office PowerPoint</Application>
  <PresentationFormat>Widescreen</PresentationFormat>
  <Paragraphs>82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El trabajo de campo lingüístico</vt:lpstr>
      <vt:lpstr>¿Porqué estoy aquí en Guatemala?</vt:lpstr>
      <vt:lpstr>Variación entre idiomas</vt:lpstr>
      <vt:lpstr>El trabajo de campo lingüístico</vt:lpstr>
      <vt:lpstr>Variación entre hablantes</vt:lpstr>
      <vt:lpstr>Variación dialectal</vt:lpstr>
      <vt:lpstr>La sociolingüística/el contexto</vt:lpstr>
      <vt:lpstr>Problemas Metodológicos</vt:lpstr>
      <vt:lpstr>La estructura de la información</vt:lpstr>
      <vt:lpstr>¿Cómo podemos resolver estos problemas?</vt:lpstr>
      <vt:lpstr>Agradecimientos</vt:lpstr>
      <vt:lpstr>Algunos ejemplos – ¿Que piensan?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trabajo de campo lingüístico</dc:title>
  <dc:creator>Akshay Aitha</dc:creator>
  <cp:lastModifiedBy>Akshay Aitha</cp:lastModifiedBy>
  <cp:revision>42</cp:revision>
  <dcterms:created xsi:type="dcterms:W3CDTF">2018-06-20T15:36:08Z</dcterms:created>
  <dcterms:modified xsi:type="dcterms:W3CDTF">2018-06-23T05:00:48Z</dcterms:modified>
</cp:coreProperties>
</file>